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  <p:sldMasterId id="2147483648" r:id="rId3"/>
  </p:sldMasterIdLst>
  <p:notesMasterIdLst>
    <p:notesMasterId r:id="rId36"/>
  </p:notesMasterIdLst>
  <p:handoutMasterIdLst>
    <p:handoutMasterId r:id="rId37"/>
  </p:handoutMasterIdLst>
  <p:sldIdLst>
    <p:sldId id="257" r:id="rId4"/>
    <p:sldId id="260" r:id="rId5"/>
    <p:sldId id="292" r:id="rId6"/>
    <p:sldId id="326" r:id="rId7"/>
    <p:sldId id="351" r:id="rId8"/>
    <p:sldId id="347" r:id="rId9"/>
    <p:sldId id="335" r:id="rId10"/>
    <p:sldId id="319" r:id="rId11"/>
    <p:sldId id="341" r:id="rId12"/>
    <p:sldId id="349" r:id="rId13"/>
    <p:sldId id="333" r:id="rId14"/>
    <p:sldId id="305" r:id="rId15"/>
    <p:sldId id="294" r:id="rId16"/>
    <p:sldId id="299" r:id="rId17"/>
    <p:sldId id="304" r:id="rId18"/>
    <p:sldId id="323" r:id="rId19"/>
    <p:sldId id="324" r:id="rId20"/>
    <p:sldId id="300" r:id="rId21"/>
    <p:sldId id="321" r:id="rId22"/>
    <p:sldId id="317" r:id="rId23"/>
    <p:sldId id="320" r:id="rId24"/>
    <p:sldId id="298" r:id="rId25"/>
    <p:sldId id="295" r:id="rId26"/>
    <p:sldId id="325" r:id="rId27"/>
    <p:sldId id="310" r:id="rId28"/>
    <p:sldId id="343" r:id="rId29"/>
    <p:sldId id="348" r:id="rId30"/>
    <p:sldId id="313" r:id="rId31"/>
    <p:sldId id="346" r:id="rId32"/>
    <p:sldId id="339" r:id="rId33"/>
    <p:sldId id="267" r:id="rId34"/>
    <p:sldId id="276" r:id="rId35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ari Marjo (OPH)" initials="SM(" lastIdx="49" clrIdx="0">
    <p:extLst>
      <p:ext uri="{19B8F6BF-5375-455C-9EA6-DF929625EA0E}">
        <p15:presenceInfo xmlns:p15="http://schemas.microsoft.com/office/powerpoint/2012/main" userId="S::marjo.somari@oph.fi::3f9b8a84-87eb-460d-8f02-ca2af75c35ed" providerId="AD"/>
      </p:ext>
    </p:extLst>
  </p:cmAuthor>
  <p:cmAuthor id="2" name="Öunap Hanna" initials="ÖH" lastIdx="12" clrIdx="1">
    <p:extLst>
      <p:ext uri="{19B8F6BF-5375-455C-9EA6-DF929625EA0E}">
        <p15:presenceInfo xmlns:p15="http://schemas.microsoft.com/office/powerpoint/2012/main" userId="S-1-5-21-3524553150-3021536655-4265643810-108141" providerId="AD"/>
      </p:ext>
    </p:extLst>
  </p:cmAuthor>
  <p:cmAuthor id="3" name="Evita Tuovinen" initials="ET" lastIdx="8" clrIdx="2">
    <p:extLst>
      <p:ext uri="{19B8F6BF-5375-455C-9EA6-DF929625EA0E}">
        <p15:presenceInfo xmlns:p15="http://schemas.microsoft.com/office/powerpoint/2012/main" userId="d296e5305d1789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68530" autoAdjust="0"/>
  </p:normalViewPr>
  <p:slideViewPr>
    <p:cSldViewPr showGuides="1">
      <p:cViewPr varScale="1">
        <p:scale>
          <a:sx n="78" d="100"/>
          <a:sy n="78" d="100"/>
        </p:scale>
        <p:origin x="1392" y="67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6T14:38:39.617" idx="39">
    <p:pos x="10" y="10"/>
    <p:text>Korjasin lähteen (varsinainen tietokanta ohjelmista on Studyinfo-hakuportaalin puolella)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12.1.2023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12.1.2023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Photo: </a:t>
            </a:r>
            <a:r>
              <a:rPr lang="fi-FI" dirty="0">
                <a:effectLst/>
              </a:rPr>
              <a:t>Sakari Piippo</a:t>
            </a:r>
          </a:p>
          <a:p>
            <a:endParaRPr lang="fi-FI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837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oboto Condensed"/>
              </a:rPr>
              <a:t>Education at a Glance 2019 (OECD): </a:t>
            </a:r>
            <a:r>
              <a:rPr lang="fi-FI" dirty="0"/>
              <a:t>https://www.oecd-ilibrary.org/sites/f8d7880d-en/index.html?itemId=/content/publication/f8d7880d-en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76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The average class size is around 20 pupils </a:t>
            </a:r>
            <a:r>
              <a:rPr lang="en-US" dirty="0">
                <a:solidFill>
                  <a:schemeClr val="tx1"/>
                </a:solidFill>
              </a:rPr>
              <a:t>in primary and lower secondary education. </a:t>
            </a:r>
            <a:r>
              <a:rPr lang="en-US" dirty="0"/>
              <a:t>At primary level, the average class in OECD countries has 21 students.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88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0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61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002EA2"/>
                </a:solidFill>
                <a:latin typeface="Finlandica" panose="00000500000000000000" pitchFamily="2" charset="0"/>
              </a:rPr>
              <a:t>Photo: 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Riitta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Supperi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/Keksi/Team Finland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Source: Education lies at the heart of Finnish society: https://toolbox.finland.fi/life-society/education-lies-at-the-heart-of-finnish-society/.</a:t>
            </a:r>
            <a:r>
              <a:rPr lang="en-US" b="0" baseline="0" dirty="0"/>
              <a:t> 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53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800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Experts have helped travel companies to develop comprehensive study tours.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690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12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824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0" dirty="0"/>
              <a:t>Photo: </a:t>
            </a:r>
            <a:r>
              <a:rPr lang="en-US" b="0" noProof="0" dirty="0" err="1"/>
              <a:t>Jeswin</a:t>
            </a:r>
            <a:r>
              <a:rPr lang="fi-FI" b="0" dirty="0"/>
              <a:t> Thomas/Unsplash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32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OECD (2019), “Preparing for the changing nature of work in the digital era”, OECD Going Digital Policy Note, OECD, Paris,</a:t>
            </a:r>
          </a:p>
          <a:p>
            <a:r>
              <a:rPr lang="en-US" dirty="0"/>
              <a:t>www.oecd.org/going-digital/changing-nature-of-work-in-the-digital-era.pdf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759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Experts have helped travel companies to develop comprehensive study tours.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https://www.businessfinland.fi/4aaf9f/globalassets/julkaisut/visit-finland/tutkimukset/2020/educational_travel_manual_0910_final_pakattu.pdf (Educational Travel best practices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103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https://www.studyinfinland.fi/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299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095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995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Photo: Sakari Piippo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49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noProof="0" dirty="0"/>
              <a:t>Sources</a:t>
            </a:r>
            <a:r>
              <a:rPr lang="fi-FI" sz="1200" b="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/>
              <a:t>#1 </a:t>
            </a:r>
            <a:r>
              <a:rPr lang="en-US" sz="1200" b="1" dirty="0"/>
              <a:t>EDUCATING FOR THE FUTURE INDEX: </a:t>
            </a:r>
            <a:r>
              <a:rPr lang="en-US" sz="1200" b="0" dirty="0"/>
              <a:t>https://educatingforthefuture.economist.com/the-worldwide-educating-for-the-future-index-2019/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</a:rPr>
              <a:t>#</a:t>
            </a:r>
            <a:r>
              <a:rPr lang="en-US" sz="1200" b="1" dirty="0">
                <a:solidFill>
                  <a:schemeClr val="tx1"/>
                </a:solidFill>
              </a:rPr>
              <a:t>1 IN DIGITAL SKILLS:</a:t>
            </a:r>
            <a:r>
              <a:rPr lang="en-US" sz="1200" b="1" baseline="0" dirty="0">
                <a:solidFill>
                  <a:schemeClr val="tx1"/>
                </a:solidFill>
              </a:rPr>
              <a:t> </a:t>
            </a:r>
            <a:r>
              <a:rPr lang="en-US" sz="1200" b="0" dirty="0">
                <a:solidFill>
                  <a:schemeClr val="tx1"/>
                </a:solidFill>
              </a:rPr>
              <a:t>WEF Global Competitiveness Report 2020: http://www3.weforum.org/docs/WEF_TheGlobalCompetitivenessReport2020.pdf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#2 BEST PLACED TERTIARY EDUCATION SYSTEM TO DELIVER TO THE NEEDS OF EMPLOYERS</a:t>
            </a:r>
            <a:r>
              <a:rPr lang="en-US" sz="1200" b="0" dirty="0">
                <a:solidFill>
                  <a:schemeClr val="tx1"/>
                </a:solidFill>
              </a:rPr>
              <a:t>: WEF Global Competitiveness Report 2020:</a:t>
            </a:r>
            <a:r>
              <a:rPr lang="en-US" sz="1200" b="0" baseline="0" dirty="0">
                <a:solidFill>
                  <a:schemeClr val="tx1"/>
                </a:solidFill>
              </a:rPr>
              <a:t> h</a:t>
            </a:r>
            <a:r>
              <a:rPr lang="en-US" sz="1200" b="0" dirty="0">
                <a:solidFill>
                  <a:schemeClr val="tx1"/>
                </a:solidFill>
              </a:rPr>
              <a:t>ttp://www3.weforum.org/docs/WEF_TheGlobalCompetitivenessReport2020.pdf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/>
              <a:t>#1 THE HAPPIEST COUNTRY IN THE WORLD: </a:t>
            </a:r>
            <a:r>
              <a:rPr lang="fi-FI" b="0" i="0" dirty="0">
                <a:solidFill>
                  <a:srgbClr val="003240"/>
                </a:solidFill>
                <a:effectLst/>
                <a:latin typeface="-apple-system"/>
              </a:rPr>
              <a:t>World </a:t>
            </a:r>
            <a:r>
              <a:rPr lang="fi-FI" b="0" i="0" dirty="0" err="1">
                <a:solidFill>
                  <a:srgbClr val="003240"/>
                </a:solidFill>
                <a:effectLst/>
                <a:latin typeface="-apple-system"/>
              </a:rPr>
              <a:t>Happiness</a:t>
            </a:r>
            <a:r>
              <a:rPr lang="fi-FI" b="0" i="0" dirty="0">
                <a:solidFill>
                  <a:srgbClr val="003240"/>
                </a:solidFill>
                <a:effectLst/>
                <a:latin typeface="-apple-system"/>
              </a:rPr>
              <a:t> Report 2021 https://worldhappiness.report/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dirty="0">
              <a:solidFill>
                <a:srgbClr val="003240"/>
              </a:solidFill>
              <a:effectLst/>
              <a:latin typeface="-apple-system"/>
            </a:endParaRP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0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60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46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All pupils in Finland from pre-primary to upper secondary schools get a </a:t>
            </a:r>
            <a:r>
              <a:rPr lang="en-US" b="1" dirty="0">
                <a:solidFill>
                  <a:schemeClr val="tx1"/>
                </a:solidFill>
              </a:rPr>
              <a:t>free-of-charge, nutritious school meal each day. </a:t>
            </a:r>
            <a:r>
              <a:rPr lang="en-US" dirty="0">
                <a:solidFill>
                  <a:schemeClr val="tx1"/>
                </a:solidFill>
              </a:rPr>
              <a:t>In higher education, students get a meal subsidy.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655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2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23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Finnish education system today consists of </a:t>
            </a:r>
            <a:r>
              <a:rPr lang="en-US" b="1" dirty="0">
                <a:solidFill>
                  <a:schemeClr val="tx1"/>
                </a:solidFill>
              </a:rPr>
              <a:t>early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childhood education and care</a:t>
            </a:r>
            <a:r>
              <a:rPr lang="en-US" dirty="0">
                <a:solidFill>
                  <a:schemeClr val="tx1"/>
                </a:solidFill>
              </a:rPr>
              <a:t>, one-year </a:t>
            </a:r>
            <a:r>
              <a:rPr lang="en-US" b="1" dirty="0">
                <a:solidFill>
                  <a:schemeClr val="tx1"/>
                </a:solidFill>
              </a:rPr>
              <a:t>pre-primary education</a:t>
            </a:r>
            <a:r>
              <a:rPr lang="en-US" dirty="0">
                <a:solidFill>
                  <a:schemeClr val="tx1"/>
                </a:solidFill>
              </a:rPr>
              <a:t>, nine-year </a:t>
            </a:r>
            <a:r>
              <a:rPr lang="en-US" b="1" dirty="0">
                <a:solidFill>
                  <a:schemeClr val="tx1"/>
                </a:solidFill>
              </a:rPr>
              <a:t>basic education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upper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secondary</a:t>
            </a:r>
            <a:r>
              <a:rPr lang="en-US" dirty="0">
                <a:solidFill>
                  <a:schemeClr val="tx1"/>
                </a:solidFill>
              </a:rPr>
              <a:t> (general or vocational) and </a:t>
            </a:r>
            <a:r>
              <a:rPr lang="en-US" b="1" dirty="0">
                <a:solidFill>
                  <a:schemeClr val="tx1"/>
                </a:solidFill>
              </a:rPr>
              <a:t>higher education.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Additionally, lifelong/continuous learning is emphasized and </a:t>
            </a:r>
            <a:r>
              <a:rPr lang="en-US" b="1" dirty="0">
                <a:solidFill>
                  <a:schemeClr val="tx1"/>
                </a:solidFill>
              </a:rPr>
              <a:t>adult education is available at all levels </a:t>
            </a:r>
            <a:r>
              <a:rPr lang="en-US" dirty="0">
                <a:solidFill>
                  <a:schemeClr val="tx1"/>
                </a:solidFill>
              </a:rPr>
              <a:t>of education and in non-formal education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It is no coincidence that in Finland enrolment in adult education ranks among the highest in the world together with other Nordic countries.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7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12.1.2023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12.1.2023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12.1.2023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12.1.2023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12.1.2023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12.1.2023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12.1.2023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12.1.2023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12.1.2023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96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5496" y="2672059"/>
            <a:ext cx="3603745" cy="5484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35496" y="3220492"/>
            <a:ext cx="1787467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1995 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First ‘e-Learning strategy’: Education,</a:t>
            </a:r>
          </a:p>
          <a:p>
            <a:r>
              <a:rPr lang="en-US" sz="1400" dirty="0">
                <a:solidFill>
                  <a:schemeClr val="bg1"/>
                </a:solidFill>
              </a:rPr>
              <a:t>Training and Research in the Information Society (1995-2000)</a:t>
            </a:r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641431" y="2715766"/>
            <a:ext cx="3952715" cy="519932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636887" y="2672058"/>
            <a:ext cx="2354" cy="5704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5614928" y="1131590"/>
            <a:ext cx="2005428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2018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Reform of secondary vocational education to introduce competence-based qualifications and a close co-operation with workplaces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2963" y="1493256"/>
            <a:ext cx="1813924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2010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Introduction of the principal of inclusion in Finnish schools</a:t>
            </a:r>
          </a:p>
        </p:txBody>
      </p:sp>
      <p:sp>
        <p:nvSpPr>
          <p:cNvPr id="14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3647183" y="3289488"/>
            <a:ext cx="2015733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2015</a:t>
            </a:r>
          </a:p>
          <a:p>
            <a:r>
              <a:rPr lang="en-US" sz="1400" dirty="0">
                <a:solidFill>
                  <a:schemeClr val="bg1"/>
                </a:solidFill>
              </a:rPr>
              <a:t>Pre-primary education compulsory for all 6-year-olds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8344" y="3242505"/>
            <a:ext cx="1416140" cy="18495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2021</a:t>
            </a:r>
          </a:p>
          <a:p>
            <a:r>
              <a:rPr lang="en-US" sz="1400" dirty="0">
                <a:solidFill>
                  <a:schemeClr val="bg1"/>
                </a:solidFill>
              </a:rPr>
              <a:t>Extension in compulsory education. The minimum school leaving age raised from 16 to 18 years.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FCFD8C-13DB-4B84-B442-DB0CA31F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cxnSp>
        <p:nvCxnSpPr>
          <p:cNvPr id="27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94146" y="2710301"/>
            <a:ext cx="2190" cy="50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96336" y="3219822"/>
            <a:ext cx="1507322" cy="42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07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AB4E4FC-80B9-469F-B428-0353DB90D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00192" y="1344571"/>
            <a:ext cx="1620991" cy="3168352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traight Connector 45">
            <a:extLst>
              <a:ext uri="{FF2B5EF4-FFF2-40B4-BE49-F238E27FC236}">
                <a16:creationId xmlns:a16="http://schemas.microsoft.com/office/drawing/2014/main" id="{B968C020-68A9-43E0-BCB2-878C35796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7773650" y="2986762"/>
            <a:ext cx="248016" cy="22032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E4F739C-D6B7-4065-A496-19F6FFA01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472012" y="1195552"/>
            <a:ext cx="1773380" cy="3573735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C72557-E1A2-4035-8A71-9465EB9F5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797490" y="2097796"/>
            <a:ext cx="1630494" cy="1512000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63D0E2-E736-45D9-A719-C86E48341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5994124" y="2760357"/>
            <a:ext cx="502536" cy="5025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1CB546-DF8B-4606-807C-DF8C5EC09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056341" y="2982420"/>
            <a:ext cx="258136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Suorakulmio 10">
            <a:extLst>
              <a:ext uri="{FF2B5EF4-FFF2-40B4-BE49-F238E27FC236}">
                <a16:creationId xmlns:a16="http://schemas.microsoft.com/office/drawing/2014/main" id="{F5C9CD08-ADF4-4F72-9099-88C88C4A5497}"/>
              </a:ext>
            </a:extLst>
          </p:cNvPr>
          <p:cNvSpPr/>
          <p:nvPr/>
        </p:nvSpPr>
        <p:spPr>
          <a:xfrm>
            <a:off x="1547664" y="2442366"/>
            <a:ext cx="1197489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6-year-olds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Compulsory pre-primary education</a:t>
            </a:r>
          </a:p>
        </p:txBody>
      </p:sp>
      <p:sp>
        <p:nvSpPr>
          <p:cNvPr id="20" name="Suorakulmio 10">
            <a:extLst>
              <a:ext uri="{FF2B5EF4-FFF2-40B4-BE49-F238E27FC236}">
                <a16:creationId xmlns:a16="http://schemas.microsoft.com/office/drawing/2014/main" id="{0424E7B5-D4A7-4D59-B6CB-237D3450CD51}"/>
              </a:ext>
            </a:extLst>
          </p:cNvPr>
          <p:cNvSpPr/>
          <p:nvPr/>
        </p:nvSpPr>
        <p:spPr>
          <a:xfrm>
            <a:off x="86042" y="2442360"/>
            <a:ext cx="1389614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0-5-year-olds</a:t>
            </a:r>
          </a:p>
          <a:p>
            <a:r>
              <a:rPr lang="en-US" sz="1400" dirty="0">
                <a:solidFill>
                  <a:schemeClr val="bg1"/>
                </a:solidFill>
              </a:rPr>
              <a:t>Early childhood education and care </a:t>
            </a:r>
            <a:endParaRPr lang="fi-FI" sz="1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B836A9-4580-4517-9716-4601D261F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016356" y="2925116"/>
            <a:ext cx="675555" cy="6755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6EF2D5-5C7A-4E37-85EA-4BC50671B1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067944" y="2766962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4EC438-136F-4527-B63B-459D6D824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994032" y="3343026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6D3040-B7FA-4A06-8304-61887155F2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822980" y="3769212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7E095C-B074-4DF8-B2FB-31DFA66E9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734121" y="2442360"/>
            <a:ext cx="25952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orakulmio 13">
            <a:extLst>
              <a:ext uri="{FF2B5EF4-FFF2-40B4-BE49-F238E27FC236}">
                <a16:creationId xmlns:a16="http://schemas.microsoft.com/office/drawing/2014/main" id="{6A034712-4B23-41A0-AB41-473E3CB3C5B8}"/>
              </a:ext>
            </a:extLst>
          </p:cNvPr>
          <p:cNvSpPr/>
          <p:nvPr/>
        </p:nvSpPr>
        <p:spPr>
          <a:xfrm>
            <a:off x="6361634" y="3159128"/>
            <a:ext cx="1476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Appr. 3+2 years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Bachelor’s and Master’s degrees at Universities of Applied Sciences</a:t>
            </a:r>
          </a:p>
        </p:txBody>
      </p:sp>
      <p:sp>
        <p:nvSpPr>
          <p:cNvPr id="24" name="Suorakulmio 12">
            <a:extLst>
              <a:ext uri="{FF2B5EF4-FFF2-40B4-BE49-F238E27FC236}">
                <a16:creationId xmlns:a16="http://schemas.microsoft.com/office/drawing/2014/main" id="{1D545F5A-F7F8-4712-85E2-B464EFC5B274}"/>
              </a:ext>
            </a:extLst>
          </p:cNvPr>
          <p:cNvSpPr/>
          <p:nvPr/>
        </p:nvSpPr>
        <p:spPr>
          <a:xfrm>
            <a:off x="4573488" y="3144882"/>
            <a:ext cx="1538725" cy="151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16-19-year-olds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Vocational qualifications in vocational institutions</a:t>
            </a:r>
          </a:p>
        </p:txBody>
      </p:sp>
      <p:sp>
        <p:nvSpPr>
          <p:cNvPr id="18" name="Suorakulmio 12">
            <a:extLst>
              <a:ext uri="{FF2B5EF4-FFF2-40B4-BE49-F238E27FC236}">
                <a16:creationId xmlns:a16="http://schemas.microsoft.com/office/drawing/2014/main" id="{3DFD0E98-7C5B-4FE3-AFE1-D5205B73ED76}"/>
              </a:ext>
            </a:extLst>
          </p:cNvPr>
          <p:cNvSpPr/>
          <p:nvPr/>
        </p:nvSpPr>
        <p:spPr>
          <a:xfrm>
            <a:off x="4573488" y="1503624"/>
            <a:ext cx="1538725" cy="151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16-19-year-olds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Matriculation examination in general upper secondary schools</a:t>
            </a:r>
          </a:p>
        </p:txBody>
      </p:sp>
      <p:sp>
        <p:nvSpPr>
          <p:cNvPr id="19" name="Suorakulmio 13">
            <a:extLst>
              <a:ext uri="{FF2B5EF4-FFF2-40B4-BE49-F238E27FC236}">
                <a16:creationId xmlns:a16="http://schemas.microsoft.com/office/drawing/2014/main" id="{AC495216-D58F-419B-A5CB-BDE69FDDE25C}"/>
              </a:ext>
            </a:extLst>
          </p:cNvPr>
          <p:cNvSpPr/>
          <p:nvPr/>
        </p:nvSpPr>
        <p:spPr>
          <a:xfrm>
            <a:off x="6361634" y="1758724"/>
            <a:ext cx="1476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Appr. 3+2 years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Bachelor’s and Master’s degrees at Universities</a:t>
            </a:r>
          </a:p>
        </p:txBody>
      </p:sp>
      <p:sp>
        <p:nvSpPr>
          <p:cNvPr id="17" name="Suorakulmio 11">
            <a:extLst>
              <a:ext uri="{FF2B5EF4-FFF2-40B4-BE49-F238E27FC236}">
                <a16:creationId xmlns:a16="http://schemas.microsoft.com/office/drawing/2014/main" id="{A0BD0EE0-6421-4392-88DA-A04968177452}"/>
              </a:ext>
            </a:extLst>
          </p:cNvPr>
          <p:cNvSpPr/>
          <p:nvPr/>
        </p:nvSpPr>
        <p:spPr>
          <a:xfrm>
            <a:off x="2843808" y="2442360"/>
            <a:ext cx="1538725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7–16-year-olds </a:t>
            </a:r>
          </a:p>
          <a:p>
            <a:r>
              <a:rPr lang="en-US" sz="1400" dirty="0">
                <a:solidFill>
                  <a:schemeClr val="bg1"/>
                </a:solidFill>
              </a:rPr>
              <a:t>Basic education in comprehensive schools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30DFE805-9BF7-4E32-A133-41679060BCAD}"/>
              </a:ext>
            </a:extLst>
          </p:cNvPr>
          <p:cNvSpPr txBox="1"/>
          <p:nvPr/>
        </p:nvSpPr>
        <p:spPr>
          <a:xfrm>
            <a:off x="2953913" y="2097796"/>
            <a:ext cx="1347091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Basic </a:t>
            </a:r>
            <a:r>
              <a:rPr lang="en-GB" sz="140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D6B37EF5-6743-45B4-94A5-A65AF489D402}"/>
              </a:ext>
            </a:extLst>
          </p:cNvPr>
          <p:cNvSpPr txBox="1"/>
          <p:nvPr/>
        </p:nvSpPr>
        <p:spPr>
          <a:xfrm>
            <a:off x="4491560" y="1203137"/>
            <a:ext cx="174623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Secondary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861A14C-D0D6-46A3-B8AE-99CD4E422636}"/>
              </a:ext>
            </a:extLst>
          </p:cNvPr>
          <p:cNvSpPr txBox="1"/>
          <p:nvPr/>
        </p:nvSpPr>
        <p:spPr>
          <a:xfrm>
            <a:off x="6328941" y="1420648"/>
            <a:ext cx="155868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Tertiary education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254709-C9BB-4942-B15A-CF180842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Finnish education system today</a:t>
            </a:r>
            <a:endParaRPr lang="en-US" dirty="0"/>
          </a:p>
        </p:txBody>
      </p:sp>
      <p:sp>
        <p:nvSpPr>
          <p:cNvPr id="21" name="Suorakulmio 13">
            <a:extLst>
              <a:ext uri="{FF2B5EF4-FFF2-40B4-BE49-F238E27FC236}">
                <a16:creationId xmlns:a16="http://schemas.microsoft.com/office/drawing/2014/main" id="{A6D72520-4327-4463-BFBD-035746B9E307}"/>
              </a:ext>
            </a:extLst>
          </p:cNvPr>
          <p:cNvSpPr/>
          <p:nvPr/>
        </p:nvSpPr>
        <p:spPr>
          <a:xfrm>
            <a:off x="7958311" y="1884882"/>
            <a:ext cx="1135421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bg1"/>
                </a:solidFill>
              </a:rPr>
              <a:t>Doctoral degrees and licentiate degrees in Universities</a:t>
            </a:r>
          </a:p>
        </p:txBody>
      </p:sp>
    </p:spTree>
    <p:extLst>
      <p:ext uri="{BB962C8B-B14F-4D97-AF65-F5344CB8AC3E}">
        <p14:creationId xmlns:p14="http://schemas.microsoft.com/office/powerpoint/2010/main" val="1784641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man and a woman next to big library window talking to each others.">
            <a:extLst>
              <a:ext uri="{FF2B5EF4-FFF2-40B4-BE49-F238E27FC236}">
                <a16:creationId xmlns:a16="http://schemas.microsoft.com/office/drawing/2014/main" id="{90ED88FD-2971-480F-A275-26B8D4781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755576" y="1563638"/>
            <a:ext cx="4176464" cy="27617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964929" y="1661083"/>
            <a:ext cx="3888432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013"/>
            </a:pPr>
            <a:r>
              <a:rPr lang="en-US" sz="2800" b="1" dirty="0">
                <a:solidFill>
                  <a:schemeClr val="tx1"/>
                </a:solidFill>
                <a:latin typeface="Finlandica" panose="00000500000000000000" pitchFamily="2" charset="0"/>
              </a:rPr>
              <a:t>An OECD study ranks Finland as #2 in the world, for highest performing graduates (2019). 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138195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88910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Schools are given a great deal of autonomy</a:t>
            </a:r>
            <a:r>
              <a:rPr lang="en-US" dirty="0">
                <a:solidFill>
                  <a:schemeClr val="tx1"/>
                </a:solidFill>
              </a:rPr>
              <a:t>. The national core curriculum is localized and there is a </a:t>
            </a:r>
            <a:r>
              <a:rPr lang="en-US" b="1" dirty="0">
                <a:solidFill>
                  <a:schemeClr val="tx1"/>
                </a:solidFill>
              </a:rPr>
              <a:t>high level of trust </a:t>
            </a:r>
            <a:r>
              <a:rPr lang="en-US" dirty="0">
                <a:solidFill>
                  <a:schemeClr val="tx1"/>
                </a:solidFill>
              </a:rPr>
              <a:t>between the national and local school authorities. 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Teachers are </a:t>
            </a:r>
            <a:r>
              <a:rPr lang="en-US" b="1" dirty="0">
                <a:solidFill>
                  <a:schemeClr val="tx1"/>
                </a:solidFill>
              </a:rPr>
              <a:t>professionals of learning</a:t>
            </a:r>
            <a:r>
              <a:rPr lang="en-US" dirty="0">
                <a:solidFill>
                  <a:schemeClr val="tx1"/>
                </a:solidFill>
              </a:rPr>
              <a:t>. They can for example decide how they teach and what learning materials and resources they use. 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All children are entitled to </a:t>
            </a:r>
            <a:r>
              <a:rPr lang="en-US" b="1" dirty="0">
                <a:solidFill>
                  <a:schemeClr val="tx1"/>
                </a:solidFill>
              </a:rPr>
              <a:t>special support</a:t>
            </a:r>
            <a:r>
              <a:rPr lang="en-US" dirty="0">
                <a:solidFill>
                  <a:schemeClr val="tx1"/>
                </a:solidFill>
              </a:rPr>
              <a:t>. Pupils with minor or medium learning difficulties study in the same schools and classrooms as the others, but the schools are allocated additional resources.</a:t>
            </a:r>
          </a:p>
          <a:p>
            <a:pPr marL="0" indent="0">
              <a:buNone/>
            </a:pPr>
            <a:r>
              <a:rPr lang="en-US" sz="1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Finnish children begin pre-primary education at the age of six, spend less time in the classroom and have less homework than kids in many other countries, but still have </a:t>
            </a:r>
            <a:r>
              <a:rPr lang="en-US" b="1" dirty="0">
                <a:solidFill>
                  <a:schemeClr val="tx1"/>
                </a:solidFill>
              </a:rPr>
              <a:t>excellent learning outcomes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3117BD-1091-4A36-9CBE-1A61192F46D2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Characteristics of Finnish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41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152000"/>
            <a:ext cx="7740000" cy="3939902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Teachers are valued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in Finnish society. 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eaching is a popular profession and universities can select the most motivated and talented applicants.</a:t>
            </a:r>
          </a:p>
          <a:p>
            <a:pPr marL="0" indent="0">
              <a:buNone/>
            </a:pPr>
            <a:r>
              <a:rPr lang="en-US" sz="500" strike="sngStrike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Both class teachers and subject teachers are highly trained, and their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research-based training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includes pedagogical studies and teaching practice.</a:t>
            </a:r>
          </a:p>
          <a:p>
            <a:pPr marL="0" indent="0">
              <a:buNone/>
            </a:pPr>
            <a:r>
              <a:rPr lang="en-US" sz="5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As a results, teachers are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autonomous professionals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with the expertise and ability to develop their own work. They are trusted, enjoy wide autonomy and have flexibility in their work.</a:t>
            </a:r>
            <a:r>
              <a:rPr lang="en-US" strike="sngStrike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500" strike="sngStrike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Teachers also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actively participate in developing education and educational solutions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and learning materials.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0E6B8-9DE8-486B-817B-312FCE61C8B4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Teachers in Finland</a:t>
            </a:r>
          </a:p>
        </p:txBody>
      </p:sp>
    </p:spTree>
    <p:extLst>
      <p:ext uri="{BB962C8B-B14F-4D97-AF65-F5344CB8AC3E}">
        <p14:creationId xmlns:p14="http://schemas.microsoft.com/office/powerpoint/2010/main" val="2877643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an looking at woman at a meeting.">
            <a:extLst>
              <a:ext uri="{FF2B5EF4-FFF2-40B4-BE49-F238E27FC236}">
                <a16:creationId xmlns:a16="http://schemas.microsoft.com/office/drawing/2014/main" id="{7E20EF56-69A8-46C6-937D-62A3F462E3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08526" cy="523604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3995168" y="1491630"/>
            <a:ext cx="4680520" cy="289042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4211193" y="1593008"/>
            <a:ext cx="4320480" cy="2789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accent1"/>
                </a:solidFill>
                <a:latin typeface="+mn-lt"/>
              </a:rPr>
              <a:t>90% of teachers in Finland are satisfied with their work, and 92% say positive aspects of their job outweigh the negative ones.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Source: Ministry of Education and Culture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220072" y="4731990"/>
            <a:ext cx="3764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Riitta </a:t>
            </a:r>
            <a:r>
              <a:rPr lang="fi-FI" sz="1200" dirty="0" err="1">
                <a:solidFill>
                  <a:schemeClr val="accent1"/>
                </a:solidFill>
              </a:rPr>
              <a:t>Supperi</a:t>
            </a:r>
            <a:r>
              <a:rPr lang="fi-FI" sz="1200" dirty="0">
                <a:solidFill>
                  <a:schemeClr val="accent1"/>
                </a:solidFill>
              </a:rPr>
              <a:t>/Keksi/Finland </a:t>
            </a:r>
            <a:r>
              <a:rPr lang="fi-FI" sz="1200" dirty="0" err="1">
                <a:solidFill>
                  <a:schemeClr val="accent1"/>
                </a:solidFill>
              </a:rPr>
              <a:t>Promotion</a:t>
            </a:r>
            <a:r>
              <a:rPr lang="fi-FI" sz="1200" dirty="0">
                <a:solidFill>
                  <a:schemeClr val="accent1"/>
                </a:solidFill>
              </a:rPr>
              <a:t> Board</a:t>
            </a:r>
          </a:p>
        </p:txBody>
      </p:sp>
    </p:spTree>
    <p:extLst>
      <p:ext uri="{BB962C8B-B14F-4D97-AF65-F5344CB8AC3E}">
        <p14:creationId xmlns:p14="http://schemas.microsoft.com/office/powerpoint/2010/main" val="2306560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4032448" cy="3888123"/>
          </a:xfrm>
        </p:spPr>
        <p:txBody>
          <a:bodyPr/>
          <a:lstStyle/>
          <a:p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Annually 1,1 million citizens take part in courses offered by adult education centres, folk high schools, learning centres, sports training centres and summer universities. Courses are nearly free of charge.</a:t>
            </a:r>
          </a:p>
          <a:p>
            <a:endParaRPr lang="en-US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The aim of </a:t>
            </a:r>
            <a:r>
              <a:rPr lang="en-US" b="1" dirty="0">
                <a:solidFill>
                  <a:srgbClr val="002EA2"/>
                </a:solidFill>
                <a:latin typeface="Finlandica" panose="00000500000000000000" pitchFamily="2" charset="0"/>
              </a:rPr>
              <a:t>liberal adult education </a:t>
            </a:r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is to promote social cohesion, equality and active citizenship.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2246-E73D-460E-AB44-0E18E861A776}"/>
              </a:ext>
            </a:extLst>
          </p:cNvPr>
          <p:cNvSpPr txBox="1"/>
          <p:nvPr/>
        </p:nvSpPr>
        <p:spPr>
          <a:xfrm>
            <a:off x="6608440" y="4731990"/>
            <a:ext cx="2520280" cy="28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Photo: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5AE5D-DD63-4B40-815A-1AC4FA536123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</a:t>
            </a:r>
          </a:p>
        </p:txBody>
      </p:sp>
      <p:pic>
        <p:nvPicPr>
          <p:cNvPr id="7" name="Picture Placeholder 6" descr="People sitting around tables and reading newspapers in a library.">
            <a:extLst>
              <a:ext uri="{FF2B5EF4-FFF2-40B4-BE49-F238E27FC236}">
                <a16:creationId xmlns:a16="http://schemas.microsoft.com/office/drawing/2014/main" id="{F28B4C99-9C7B-4A7F-8A2C-FEF53D2F62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851275" cy="51435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2930A-E959-44B2-875C-B99489E1E50D}"/>
              </a:ext>
            </a:extLst>
          </p:cNvPr>
          <p:cNvSpPr txBox="1"/>
          <p:nvPr/>
        </p:nvSpPr>
        <p:spPr>
          <a:xfrm>
            <a:off x="5580112" y="4789741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Riitta </a:t>
            </a:r>
            <a:r>
              <a:rPr lang="fi-FI" sz="1200" dirty="0" err="1">
                <a:solidFill>
                  <a:schemeClr val="bg1"/>
                </a:solidFill>
              </a:rPr>
              <a:t>Supperi</a:t>
            </a:r>
            <a:r>
              <a:rPr lang="fi-FI" sz="1200" dirty="0">
                <a:solidFill>
                  <a:schemeClr val="bg1"/>
                </a:solidFill>
              </a:rPr>
              <a:t>/Keksi/Team Finland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2E72F4-A583-4FE0-A92E-6E62FF72C779}"/>
              </a:ext>
            </a:extLst>
          </p:cNvPr>
          <p:cNvSpPr txBox="1">
            <a:spLocks/>
          </p:cNvSpPr>
          <p:nvPr/>
        </p:nvSpPr>
        <p:spPr>
          <a:xfrm>
            <a:off x="1043608" y="432000"/>
            <a:ext cx="4247319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Lifelong learning</a:t>
            </a:r>
          </a:p>
        </p:txBody>
      </p:sp>
    </p:spTree>
    <p:extLst>
      <p:ext uri="{BB962C8B-B14F-4D97-AF65-F5344CB8AC3E}">
        <p14:creationId xmlns:p14="http://schemas.microsoft.com/office/powerpoint/2010/main" val="3316082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icture of a staircase pictured from above.">
            <a:extLst>
              <a:ext uri="{FF2B5EF4-FFF2-40B4-BE49-F238E27FC236}">
                <a16:creationId xmlns:a16="http://schemas.microsoft.com/office/drawing/2014/main" id="{A5F4648E-EB25-4A5D-8951-9CFC6FA4E5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56802" cy="5150701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828286" y="1919551"/>
            <a:ext cx="5759937" cy="26707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1044311" y="2067694"/>
            <a:ext cx="5328592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68.7% of adult Finns participated in informal learning during the past year, compared to the EU average of 59.9%.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Source: Eurostat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396545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4011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 the end of the 20th Century Finland’s economy started focusing on </a:t>
            </a:r>
            <a:r>
              <a:rPr lang="en-US" b="1" dirty="0">
                <a:solidFill>
                  <a:schemeClr val="tx1"/>
                </a:solidFill>
              </a:rPr>
              <a:t>technology industries, R&amp;D, information and knowledge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partnerships developed between tertiary education and industry, while primary and secondary education also evolved to </a:t>
            </a:r>
            <a:r>
              <a:rPr lang="en-US" b="1" dirty="0">
                <a:solidFill>
                  <a:schemeClr val="tx1"/>
                </a:solidFill>
              </a:rPr>
              <a:t>promote creativity, problem-solving, teamwork and other working life skills.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national core curricula of 2014 for basic education and 2021 for general upper secondary education emphasized </a:t>
            </a:r>
            <a:r>
              <a:rPr lang="en-US" b="1" dirty="0">
                <a:solidFill>
                  <a:schemeClr val="tx1"/>
                </a:solidFill>
              </a:rPr>
              <a:t>transversal competences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phenomenon-based learning</a:t>
            </a:r>
            <a:r>
              <a:rPr lang="en-US" dirty="0">
                <a:solidFill>
                  <a:schemeClr val="tx1"/>
                </a:solidFill>
              </a:rPr>
              <a:t>, while still holding on to traditional school subjects.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8A7407-FB40-4B90-8F9B-671A41495817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Creativity and problem-solving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84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with laptops and having a meeting in a room.">
            <a:extLst>
              <a:ext uri="{FF2B5EF4-FFF2-40B4-BE49-F238E27FC236}">
                <a16:creationId xmlns:a16="http://schemas.microsoft.com/office/drawing/2014/main" id="{568804FD-20CF-412D-943D-C739234765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45721-3466-40B4-BD65-CBBEE01D3288}"/>
              </a:ext>
            </a:extLst>
          </p:cNvPr>
          <p:cNvSpPr txBox="1"/>
          <p:nvPr/>
        </p:nvSpPr>
        <p:spPr>
          <a:xfrm>
            <a:off x="5940152" y="4731990"/>
            <a:ext cx="3024882" cy="2160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Photo: </a:t>
            </a:r>
            <a:r>
              <a:rPr lang="en-US" sz="1200" dirty="0" err="1">
                <a:solidFill>
                  <a:schemeClr val="bg1"/>
                </a:solidFill>
              </a:rPr>
              <a:t>Velhot</a:t>
            </a:r>
            <a:r>
              <a:rPr lang="en-US" sz="1200" dirty="0">
                <a:solidFill>
                  <a:schemeClr val="bg1"/>
                </a:solidFill>
              </a:rPr>
              <a:t> Photography Oy/ </a:t>
            </a:r>
            <a:r>
              <a:rPr lang="en-US" sz="1200" dirty="0" err="1">
                <a:solidFill>
                  <a:schemeClr val="bg1"/>
                </a:solidFill>
              </a:rPr>
              <a:t>Riku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Isohella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98B8DFFA-AAF6-422D-A64C-6641522F7561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2DD553F5-0AC0-4F17-BF35-756FD435B2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38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19A336A-2534-49F6-811B-B1B6D7F380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341" y="484188"/>
            <a:ext cx="6756019" cy="34396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The FINNISH </a:t>
            </a:r>
            <a:r>
              <a:rPr lang="en-US" b="1" dirty="0">
                <a:solidFill>
                  <a:schemeClr val="tx1"/>
                </a:solidFill>
                <a:latin typeface="Finlandica" panose="00000500000000000000" pitchFamily="2" charset="0"/>
              </a:rPr>
              <a:t>education system &amp; </a:t>
            </a:r>
            <a:r>
              <a:rPr lang="en-US" b="0" dirty="0">
                <a:solidFill>
                  <a:schemeClr val="tx1"/>
                </a:solidFill>
                <a:latin typeface="Finlandica" panose="00000500000000000000" pitchFamily="2" charset="0"/>
              </a:rPr>
              <a:t> </a:t>
            </a:r>
            <a:br>
              <a:rPr lang="en-US" b="0" dirty="0">
                <a:solidFill>
                  <a:schemeClr val="tx1"/>
                </a:solidFill>
                <a:latin typeface="Finlandica" panose="00000500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EDUCATION SERVICES and solutions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nlandica"/>
              <a:ea typeface="Finlandica" charset="0"/>
              <a:cs typeface="Finlandica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607FA-CD0A-487F-91E2-B61061D6E36D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CC0E4A30-D2A4-427B-8C86-FCC4A13643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5C4C4-1F3F-4CFB-A2DB-E219EFE08877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3723490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095725"/>
          </a:xfrm>
        </p:spPr>
        <p:txBody>
          <a:bodyPr/>
          <a:lstStyle/>
          <a:p>
            <a:r>
              <a:rPr lang="en-US" dirty="0"/>
              <a:t>In recent years a thriving </a:t>
            </a:r>
            <a:r>
              <a:rPr lang="en-US" b="1" dirty="0"/>
              <a:t>Education Technology (EdTech)</a:t>
            </a:r>
            <a:r>
              <a:rPr lang="en-US" dirty="0"/>
              <a:t> sector has developed, merging Finnish software and education strengths. </a:t>
            </a:r>
          </a:p>
          <a:p>
            <a:endParaRPr lang="en-US" dirty="0"/>
          </a:p>
          <a:p>
            <a:r>
              <a:rPr lang="en-US" dirty="0"/>
              <a:t>Finland has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strong digital sector </a:t>
            </a:r>
            <a:r>
              <a:rPr lang="en-US" dirty="0">
                <a:solidFill>
                  <a:schemeClr val="tx1"/>
                </a:solidFill>
              </a:rPr>
              <a:t>and a </a:t>
            </a:r>
            <a:r>
              <a:rPr lang="en-US" b="1" dirty="0">
                <a:solidFill>
                  <a:schemeClr val="tx1"/>
                </a:solidFill>
              </a:rPr>
              <a:t>booming gaming industry</a:t>
            </a:r>
            <a:r>
              <a:rPr lang="en-US" dirty="0">
                <a:solidFill>
                  <a:schemeClr val="tx1"/>
                </a:solidFill>
              </a:rPr>
              <a:t>. This all has helped to create favorable conditions for developing cutting-edge digital learning solutions, that make learning fun, engaging and personal.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Many of the educational technology solutions have been developed together with Finnish teachers, and tested in Finnish schools.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ACCB9-3121-4DF8-9399-E93A7BEAAD11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Education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297364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acher talking to a boy working on his computer at classroom.">
            <a:extLst>
              <a:ext uri="{FF2B5EF4-FFF2-40B4-BE49-F238E27FC236}">
                <a16:creationId xmlns:a16="http://schemas.microsoft.com/office/drawing/2014/main" id="{A5812C09-3771-4512-8C4B-F511AE03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3117D0-7DDE-4AF1-8496-B9AC29EBE75C}"/>
              </a:ext>
            </a:extLst>
          </p:cNvPr>
          <p:cNvSpPr txBox="1"/>
          <p:nvPr/>
        </p:nvSpPr>
        <p:spPr>
          <a:xfrm>
            <a:off x="5940152" y="4731990"/>
            <a:ext cx="3024882" cy="2160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Photo: </a:t>
            </a:r>
            <a:r>
              <a:rPr lang="en-US" sz="1200" dirty="0" err="1">
                <a:solidFill>
                  <a:schemeClr val="bg1"/>
                </a:solidFill>
              </a:rPr>
              <a:t>Velhot</a:t>
            </a:r>
            <a:r>
              <a:rPr lang="en-US" sz="1200" dirty="0">
                <a:solidFill>
                  <a:schemeClr val="bg1"/>
                </a:solidFill>
              </a:rPr>
              <a:t> Photography Oy/ </a:t>
            </a:r>
            <a:r>
              <a:rPr lang="en-US" sz="1200" dirty="0" err="1">
                <a:solidFill>
                  <a:schemeClr val="bg1"/>
                </a:solidFill>
              </a:rPr>
              <a:t>Riku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Isohella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3B5DD3E2-8EA4-47AA-B3C0-1E0665DAADF5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114D9585-373A-4FFC-80A4-F995CBEDEB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8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45638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the 2000s Finland’s education system began to receive worldwide attention thanks to </a:t>
            </a:r>
            <a:r>
              <a:rPr lang="en-US" b="1" dirty="0">
                <a:solidFill>
                  <a:schemeClr val="tx1"/>
                </a:solidFill>
              </a:rPr>
              <a:t>high international rankings in education</a:t>
            </a:r>
            <a:r>
              <a:rPr lang="en-US" dirty="0">
                <a:solidFill>
                  <a:schemeClr val="tx1"/>
                </a:solidFill>
              </a:rPr>
              <a:t>. Additionally, Finland achieved this result while spending only slightly more money per student than the OECD average.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latin typeface="Finlandica" panose="00000500000000000000" pitchFamily="2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the latest PISA</a:t>
            </a:r>
            <a:r>
              <a:rPr lang="en-US" sz="1800" dirty="0">
                <a:solidFill>
                  <a:schemeClr val="tx1"/>
                </a:solidFill>
                <a:latin typeface="Finlandica" panose="00000500000000000000" pitchFamily="2" charset="0"/>
              </a:rPr>
              <a:t> rankings, Finland has stood out for </a:t>
            </a: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success in combining excellent academic results with a high level of student satisfaction. Well-being is a key consideration in Finnish education.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DBEC69-2516-4DA1-A3C9-E12BD0786425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Worldwide recognition</a:t>
            </a:r>
          </a:p>
        </p:txBody>
      </p:sp>
    </p:spTree>
    <p:extLst>
      <p:ext uri="{BB962C8B-B14F-4D97-AF65-F5344CB8AC3E}">
        <p14:creationId xmlns:p14="http://schemas.microsoft.com/office/powerpoint/2010/main" val="1331048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31174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COVID-19 demonstrated the </a:t>
            </a:r>
            <a:r>
              <a:rPr lang="en-US" b="1" dirty="0">
                <a:solidFill>
                  <a:schemeClr val="tx1"/>
                </a:solidFill>
              </a:rPr>
              <a:t>resilience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versatility</a:t>
            </a:r>
            <a:r>
              <a:rPr lang="en-US" dirty="0">
                <a:solidFill>
                  <a:schemeClr val="tx1"/>
                </a:solidFill>
              </a:rPr>
              <a:t> of the Finnish education system. In the spring of 2020 Finland closed almost all schools for two months and begun distance learning with minimal interruption.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During the school closures teaching and learning took place online. Students were also given tasks to learn independently or together with peers and often hand in homework electronically to teachers.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 Finnish schools have </a:t>
            </a:r>
            <a:r>
              <a:rPr lang="en-US" b="1" dirty="0">
                <a:solidFill>
                  <a:schemeClr val="tx1"/>
                </a:solidFill>
              </a:rPr>
              <a:t>tutor teachers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mentors</a:t>
            </a:r>
            <a:r>
              <a:rPr lang="en-US" dirty="0">
                <a:solidFill>
                  <a:schemeClr val="tx1"/>
                </a:solidFill>
              </a:rPr>
              <a:t> as well as other peer support mechanisms for using digital tools and services.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F9895-A3A7-4506-B1BA-6904A7EEDE18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Teaching 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3616064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200800" cy="280769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THE BEST PRACTICES FROM FINLAND’S EDUCATION SYSTEM CAN BE ADAPTED </a:t>
            </a:r>
          </a:p>
        </p:txBody>
      </p:sp>
    </p:spTree>
    <p:extLst>
      <p:ext uri="{BB962C8B-B14F-4D97-AF65-F5344CB8AC3E}">
        <p14:creationId xmlns:p14="http://schemas.microsoft.com/office/powerpoint/2010/main" val="2332201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Two students making notes independently at class.">
            <a:extLst>
              <a:ext uri="{FF2B5EF4-FFF2-40B4-BE49-F238E27FC236}">
                <a16:creationId xmlns:a16="http://schemas.microsoft.com/office/drawing/2014/main" id="{6D07E539-248C-41DB-9870-19A2E2F2E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725" y="0"/>
            <a:ext cx="3851275" cy="51435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12FCCE-3076-4B98-BD59-6ACE8F62239D}"/>
              </a:ext>
            </a:extLst>
          </p:cNvPr>
          <p:cNvSpPr/>
          <p:nvPr/>
        </p:nvSpPr>
        <p:spPr>
          <a:xfrm>
            <a:off x="6660232" y="4690363"/>
            <a:ext cx="2304256" cy="3186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56" y="483518"/>
            <a:ext cx="3457575" cy="863427"/>
          </a:xfrm>
        </p:spPr>
        <p:txBody>
          <a:bodyPr/>
          <a:lstStyle/>
          <a:p>
            <a:r>
              <a:rPr lang="en-GB" dirty="0"/>
              <a:t>Continuous</a:t>
            </a:r>
            <a:r>
              <a:rPr lang="fi-FI" dirty="0"/>
              <a:t> </a:t>
            </a:r>
            <a:r>
              <a:rPr lang="en-GB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3781573" cy="3672408"/>
          </a:xfrm>
        </p:spPr>
        <p:txBody>
          <a:bodyPr/>
          <a:lstStyle/>
          <a:p>
            <a:r>
              <a:rPr lang="en-US" dirty="0"/>
              <a:t>The reforming of the education system in Finland continues even today. </a:t>
            </a:r>
          </a:p>
          <a:p>
            <a:pPr marL="0" indent="0">
              <a:buNone/>
            </a:pPr>
            <a:endParaRPr lang="fi-FI" dirty="0"/>
          </a:p>
          <a:p>
            <a:r>
              <a:rPr lang="en-US" dirty="0"/>
              <a:t>Finnish education institutions and companies are eager to work with </a:t>
            </a:r>
            <a:r>
              <a:rPr lang="en-US" b="1" dirty="0"/>
              <a:t>international partners </a:t>
            </a:r>
            <a:r>
              <a:rPr lang="en-US" dirty="0"/>
              <a:t>in education, share what they know and collaborate for new innovations in learning.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394F29-6927-4C49-80E6-4FF2726A7A64}"/>
              </a:ext>
            </a:extLst>
          </p:cNvPr>
          <p:cNvSpPr txBox="1"/>
          <p:nvPr/>
        </p:nvSpPr>
        <p:spPr>
          <a:xfrm>
            <a:off x="6552182" y="4720883"/>
            <a:ext cx="2412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/>
              <a:t>Photo: </a:t>
            </a:r>
            <a:r>
              <a:rPr lang="en-US" sz="1200" dirty="0" err="1"/>
              <a:t>Jeswin</a:t>
            </a:r>
            <a:r>
              <a:rPr lang="fi-FI" sz="1200" dirty="0"/>
              <a:t> Thomas/Unsplash</a:t>
            </a:r>
          </a:p>
          <a:p>
            <a:pPr algn="r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31466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Education Finland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868022"/>
          </a:xfrm>
        </p:spPr>
        <p:txBody>
          <a:bodyPr/>
          <a:lstStyle/>
          <a:p>
            <a:r>
              <a:rPr lang="en-US" dirty="0"/>
              <a:t>Education Finland is a governmental cluster programme supporting education institutions and companies in their growth on the international market. 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</a:rPr>
              <a:t> </a:t>
            </a:r>
            <a:endParaRPr lang="en-US" dirty="0"/>
          </a:p>
          <a:p>
            <a:r>
              <a:rPr lang="en-US" dirty="0"/>
              <a:t>Its member companies </a:t>
            </a:r>
            <a:r>
              <a:rPr lang="en-US" dirty="0">
                <a:solidFill>
                  <a:schemeClr val="tx1"/>
                </a:solidFill>
              </a:rPr>
              <a:t>(130) </a:t>
            </a:r>
            <a:r>
              <a:rPr lang="en-US" dirty="0"/>
              <a:t>have a wide variety of services in education,</a:t>
            </a:r>
            <a:r>
              <a:rPr lang="en-US" strike="sngStrike" dirty="0"/>
              <a:t> </a:t>
            </a:r>
            <a:r>
              <a:rPr lang="en-US" dirty="0"/>
              <a:t>representing some of the most innovative solutions: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Degree programmes:</a:t>
            </a:r>
            <a:r>
              <a:rPr lang="en-US" dirty="0">
                <a:solidFill>
                  <a:schemeClr val="tx1"/>
                </a:solidFill>
              </a:rPr>
              <a:t> higher education and VET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Educational services</a:t>
            </a:r>
            <a:r>
              <a:rPr lang="en-US" dirty="0">
                <a:solidFill>
                  <a:schemeClr val="tx1"/>
                </a:solidFill>
              </a:rPr>
              <a:t>: teacher training, pedagogical and vocational programs, consultancy services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Educational and learning products</a:t>
            </a:r>
            <a:r>
              <a:rPr lang="en-US" dirty="0">
                <a:solidFill>
                  <a:schemeClr val="tx1"/>
                </a:solidFill>
              </a:rPr>
              <a:t>: programs, applications, learning platforms, educational content and materials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Learning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33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man talking to microphone in front of an audience at a lecture.">
            <a:extLst>
              <a:ext uri="{FF2B5EF4-FFF2-40B4-BE49-F238E27FC236}">
                <a16:creationId xmlns:a16="http://schemas.microsoft.com/office/drawing/2014/main" id="{DC234B04-AEA0-4076-A345-25476BCF8D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725" y="0"/>
            <a:ext cx="3851275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84187"/>
            <a:ext cx="3457575" cy="863427"/>
          </a:xfrm>
        </p:spPr>
        <p:txBody>
          <a:bodyPr/>
          <a:lstStyle/>
          <a:p>
            <a:r>
              <a:rPr lang="en-US" dirty="0"/>
              <a:t>Educational travel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152000"/>
            <a:ext cx="4068024" cy="3820989"/>
          </a:xfrm>
        </p:spPr>
        <p:txBody>
          <a:bodyPr/>
          <a:lstStyle/>
          <a:p>
            <a:r>
              <a:rPr lang="en-US" b="1" dirty="0"/>
              <a:t>Educational travel </a:t>
            </a:r>
            <a:r>
              <a:rPr lang="en-US" dirty="0"/>
              <a:t>to Finland is growing in popularity.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often combine educational content with leisure travel, while education professionals learn about the Finnish education system, including the curriculum, management, pupil-</a:t>
            </a:r>
            <a:r>
              <a:rPr lang="en-US" dirty="0" err="1"/>
              <a:t>centred</a:t>
            </a:r>
            <a:r>
              <a:rPr lang="en-US" dirty="0"/>
              <a:t> learning and more.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394F29-6927-4C49-80E6-4FF2726A7A64}"/>
              </a:ext>
            </a:extLst>
          </p:cNvPr>
          <p:cNvSpPr txBox="1"/>
          <p:nvPr/>
        </p:nvSpPr>
        <p:spPr>
          <a:xfrm>
            <a:off x="6012160" y="4720883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bg1"/>
                </a:solidFill>
              </a:rPr>
              <a:t>Photo: Elina Manninen/Kuvatoimisto Keksi</a:t>
            </a:r>
          </a:p>
          <a:p>
            <a:pPr algn="r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691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tudents studying at a library pictured from above.">
            <a:extLst>
              <a:ext uri="{FF2B5EF4-FFF2-40B4-BE49-F238E27FC236}">
                <a16:creationId xmlns:a16="http://schemas.microsoft.com/office/drawing/2014/main" id="{C2A1FD6D-8AEE-4034-9840-4366351322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532104" y="1936531"/>
            <a:ext cx="5112568" cy="279776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708399" y="2071042"/>
            <a:ext cx="4759977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There are more than 400 English-taught degree programs in 13 universities and 22 universities of applied sciences. </a:t>
            </a:r>
            <a:r>
              <a:rPr lang="en-US" sz="1400" dirty="0">
                <a:solidFill>
                  <a:schemeClr val="accent1"/>
                </a:solidFill>
              </a:rPr>
              <a:t>Source: Studyinfo.fi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1308553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03598"/>
            <a:ext cx="6840760" cy="37444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Universities and universities of applied sciences have </a:t>
            </a:r>
            <a:r>
              <a:rPr lang="en-US" b="1" dirty="0">
                <a:solidFill>
                  <a:schemeClr val="tx1"/>
                </a:solidFill>
              </a:rPr>
              <a:t>extensive autonomy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freedom</a:t>
            </a:r>
            <a:r>
              <a:rPr lang="en-US" dirty="0">
                <a:solidFill>
                  <a:schemeClr val="tx1"/>
                </a:solidFill>
              </a:rPr>
              <a:t> of education and research.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They promote competitiveness, well-being, education and learning as well as sustainable development.</a:t>
            </a:r>
          </a:p>
          <a:p>
            <a:pPr marL="358775" lvl="1" indent="0">
              <a:buNone/>
            </a:pPr>
            <a:r>
              <a:rPr lang="en-US" sz="5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Finnish Higher Education system has been ranked by Universitas21 among the Top 10 in the world.</a:t>
            </a:r>
          </a:p>
          <a:p>
            <a:pPr marL="0" indent="0">
              <a:buNone/>
            </a:pPr>
            <a:r>
              <a:rPr lang="en-US" sz="500" dirty="0">
                <a:solidFill>
                  <a:schemeClr val="tx1"/>
                </a:solidFill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International students particularly appreciate Finland’s </a:t>
            </a:r>
            <a:r>
              <a:rPr lang="en-GB" b="1" dirty="0">
                <a:solidFill>
                  <a:schemeClr val="tx1"/>
                </a:solidFill>
              </a:rPr>
              <a:t>study facilities</a:t>
            </a:r>
            <a:r>
              <a:rPr lang="en-GB" dirty="0">
                <a:solidFill>
                  <a:schemeClr val="tx1"/>
                </a:solidFill>
              </a:rPr>
              <a:t> like well-equipped libraries and campuses, IT services and support services.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Affordable student housing is offered to international students.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7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525853" y="2427734"/>
            <a:ext cx="6153150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38269" y="1275606"/>
            <a:ext cx="6240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FFFFFF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Education is the key to evolve and adapt </a:t>
            </a:r>
            <a:r>
              <a:rPr lang="en-US" sz="1600" dirty="0">
                <a:solidFill>
                  <a:schemeClr val="bg1"/>
                </a:solidFill>
              </a:rPr>
              <a:t>in the changing world. Education helps us meet the requirements of future jobs and improves our standard of living  while mitigating climate change.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FFFFFF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The system in one country cannot be copied, but </a:t>
            </a:r>
            <a:r>
              <a:rPr lang="en-US" sz="1600" b="1" dirty="0">
                <a:solidFill>
                  <a:schemeClr val="bg1"/>
                </a:solidFill>
              </a:rPr>
              <a:t>good practices can be adapted </a:t>
            </a:r>
            <a:r>
              <a:rPr lang="en-US" sz="1600" dirty="0">
                <a:solidFill>
                  <a:schemeClr val="bg1"/>
                </a:solidFill>
              </a:rPr>
              <a:t>to another when co-creation takes place. People, new knowledge, digital technologies, learning philosophies, flexible structures, and processes can cross borders.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bg1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Finland has </a:t>
            </a:r>
            <a:r>
              <a:rPr lang="en-US" sz="1600" b="1" dirty="0">
                <a:solidFill>
                  <a:schemeClr val="bg1"/>
                </a:solidFill>
              </a:rPr>
              <a:t>great strengths and proven track record</a:t>
            </a:r>
            <a:r>
              <a:rPr lang="en-US" sz="1600" dirty="0">
                <a:solidFill>
                  <a:schemeClr val="bg1"/>
                </a:solidFill>
              </a:rPr>
              <a:t> in education, which can be shared with other countries.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5853" y="3651870"/>
            <a:ext cx="6157278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66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B23DF5C-4113-4497-8948-1B20A702F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91" y="2598340"/>
            <a:ext cx="7199376" cy="154533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C21427A-F97B-4E39-A109-63BF63BD0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89" y="1609870"/>
            <a:ext cx="8297422" cy="1440161"/>
          </a:xfrm>
        </p:spPr>
        <p:txBody>
          <a:bodyPr/>
          <a:lstStyle/>
          <a:p>
            <a:r>
              <a:rPr lang="fi-FI" sz="6800" dirty="0"/>
              <a:t>INTERNATIONAL STUDENTS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88EE98-FA74-45E1-95DE-3C2A17A12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943" y="1897089"/>
            <a:ext cx="5473700" cy="648072"/>
          </a:xfrm>
        </p:spPr>
        <p:txBody>
          <a:bodyPr/>
          <a:lstStyle/>
          <a:p>
            <a:r>
              <a:rPr lang="fi-FI" sz="6800" dirty="0"/>
              <a:t>LOVE TO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289" y="1389201"/>
            <a:ext cx="8407678" cy="32701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80000"/>
              </a:lnSpc>
            </a:pPr>
            <a:endParaRPr lang="en-US" sz="6800" dirty="0">
              <a:solidFill>
                <a:schemeClr val="bg1"/>
              </a:solidFill>
              <a:latin typeface="Finlandica Bold" panose="00000800000000000000" pitchFamily="2" charset="0"/>
            </a:endParaRPr>
          </a:p>
          <a:p>
            <a:pPr lvl="3">
              <a:lnSpc>
                <a:spcPct val="80000"/>
              </a:lnSpc>
            </a:pPr>
            <a:r>
              <a:rPr lang="en-US" sz="6800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31880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girls doing schoolwork together.">
            <a:extLst>
              <a:ext uri="{FF2B5EF4-FFF2-40B4-BE49-F238E27FC236}">
                <a16:creationId xmlns:a16="http://schemas.microsoft.com/office/drawing/2014/main" id="{D5DF4622-20D4-44F6-9323-835F5214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8366DF-1D44-44F0-A0AA-3D481419DE03}"/>
              </a:ext>
            </a:extLst>
          </p:cNvPr>
          <p:cNvSpPr/>
          <p:nvPr/>
        </p:nvSpPr>
        <p:spPr>
          <a:xfrm>
            <a:off x="7308304" y="4658242"/>
            <a:ext cx="1604392" cy="3587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627A8-18E3-44AC-B0B1-135F1EDC0783}"/>
              </a:ext>
            </a:extLst>
          </p:cNvPr>
          <p:cNvSpPr txBox="1"/>
          <p:nvPr/>
        </p:nvSpPr>
        <p:spPr>
          <a:xfrm>
            <a:off x="7308304" y="4699128"/>
            <a:ext cx="1532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/>
              <a:t>Photo: Sakari Piippo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327" y="3363788"/>
            <a:ext cx="5473701" cy="1295524"/>
          </a:xfrm>
        </p:spPr>
        <p:txBody>
          <a:bodyPr/>
          <a:lstStyle/>
          <a:p>
            <a:r>
              <a:rPr lang="fi-FI" sz="5400" dirty="0" err="1"/>
              <a:t>Thank</a:t>
            </a:r>
            <a:r>
              <a:rPr lang="fi-FI" sz="5400" dirty="0"/>
              <a:t> </a:t>
            </a:r>
            <a:r>
              <a:rPr lang="fi-FI" sz="5400" dirty="0" err="1"/>
              <a:t>you</a:t>
            </a:r>
            <a:r>
              <a:rPr lang="fi-FI" sz="5400" dirty="0"/>
              <a:t>!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3FCE152-719A-4C99-A328-CB616634D571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71D272E-4DB8-4A20-8BDB-F3CAC36719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0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6E4C5E-9D5E-4342-825E-A8429176A779}"/>
              </a:ext>
            </a:extLst>
          </p:cNvPr>
          <p:cNvSpPr txBox="1">
            <a:spLocks/>
          </p:cNvSpPr>
          <p:nvPr/>
        </p:nvSpPr>
        <p:spPr>
          <a:xfrm>
            <a:off x="317026" y="1347614"/>
            <a:ext cx="8752095" cy="12824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FINLAND HAS ONE OF THE BEST PERFORMING EDUCATION SYSTEMS IN THE WORLD</a:t>
            </a:r>
            <a:endParaRPr lang="en-US" sz="1200" dirty="0"/>
          </a:p>
        </p:txBody>
      </p:sp>
      <p:sp>
        <p:nvSpPr>
          <p:cNvPr id="14" name="Suorakulmio 11">
            <a:extLst>
              <a:ext uri="{FF2B5EF4-FFF2-40B4-BE49-F238E27FC236}">
                <a16:creationId xmlns:a16="http://schemas.microsoft.com/office/drawing/2014/main" id="{33C33AEB-44B5-4150-B42F-D1FDFC8C515D}"/>
              </a:ext>
            </a:extLst>
          </p:cNvPr>
          <p:cNvSpPr/>
          <p:nvPr/>
        </p:nvSpPr>
        <p:spPr>
          <a:xfrm>
            <a:off x="2447837" y="2440488"/>
            <a:ext cx="2139353" cy="17952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400" b="1" dirty="0"/>
          </a:p>
          <a:p>
            <a:pPr algn="ctr"/>
            <a:r>
              <a:rPr lang="fi-FI" sz="1400" b="1" dirty="0"/>
              <a:t>#1 </a:t>
            </a:r>
          </a:p>
          <a:p>
            <a:pPr algn="ctr"/>
            <a:r>
              <a:rPr lang="fi-FI" sz="1400" b="1" dirty="0"/>
              <a:t>DIGITAL </a:t>
            </a:r>
            <a:r>
              <a:rPr lang="fi-FI" sz="1400" b="1" dirty="0">
                <a:solidFill>
                  <a:schemeClr val="bg1"/>
                </a:solidFill>
              </a:rPr>
              <a:t>SKILLS</a:t>
            </a:r>
          </a:p>
          <a:p>
            <a:pPr algn="ctr"/>
            <a:endParaRPr lang="fi-FI" sz="1400" b="1" dirty="0">
              <a:solidFill>
                <a:schemeClr val="bg1"/>
              </a:solidFill>
            </a:endParaRP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(</a:t>
            </a:r>
            <a:r>
              <a:rPr lang="en-US" sz="1100" dirty="0">
                <a:solidFill>
                  <a:schemeClr val="bg1"/>
                </a:solidFill>
              </a:rPr>
              <a:t>WEF Global Competitiveness Report 2020) 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15" name="Suorakulmio 12">
            <a:extLst>
              <a:ext uri="{FF2B5EF4-FFF2-40B4-BE49-F238E27FC236}">
                <a16:creationId xmlns:a16="http://schemas.microsoft.com/office/drawing/2014/main" id="{D3ED2C93-1263-4BED-9AB3-45F8F7E3EF41}"/>
              </a:ext>
            </a:extLst>
          </p:cNvPr>
          <p:cNvSpPr/>
          <p:nvPr/>
        </p:nvSpPr>
        <p:spPr>
          <a:xfrm>
            <a:off x="4702188" y="2429027"/>
            <a:ext cx="2087738" cy="18067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300" b="1" dirty="0">
              <a:solidFill>
                <a:schemeClr val="bg1"/>
              </a:solidFill>
            </a:endParaRP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#2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TERTIARY EDUCATION SYSTEM DELIVERS NEEDS OF EMPLOYERS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500" dirty="0"/>
              <a:t> 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(</a:t>
            </a:r>
            <a:r>
              <a:rPr lang="en-US" sz="1050" dirty="0">
                <a:solidFill>
                  <a:schemeClr val="bg1"/>
                </a:solidFill>
              </a:rPr>
              <a:t>WEF Global Competi-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tiveness Report 2020) </a:t>
            </a:r>
            <a:endParaRPr lang="fi-FI" sz="1050" dirty="0"/>
          </a:p>
        </p:txBody>
      </p:sp>
      <p:sp>
        <p:nvSpPr>
          <p:cNvPr id="16" name="Suorakulmio 13">
            <a:extLst>
              <a:ext uri="{FF2B5EF4-FFF2-40B4-BE49-F238E27FC236}">
                <a16:creationId xmlns:a16="http://schemas.microsoft.com/office/drawing/2014/main" id="{E93A8E74-14E6-45A4-89F1-A4BEDC9C91CC}"/>
              </a:ext>
            </a:extLst>
          </p:cNvPr>
          <p:cNvSpPr/>
          <p:nvPr/>
        </p:nvSpPr>
        <p:spPr>
          <a:xfrm>
            <a:off x="6883963" y="2429027"/>
            <a:ext cx="2083923" cy="18117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#1 </a:t>
            </a:r>
          </a:p>
          <a:p>
            <a:pPr algn="ctr"/>
            <a:r>
              <a:rPr lang="en-US" sz="1400" b="1" dirty="0"/>
              <a:t>THE HAPPIEST COUNTRY IN THE WORLD</a:t>
            </a:r>
          </a:p>
          <a:p>
            <a:pPr algn="ctr"/>
            <a:r>
              <a:rPr lang="en-US" sz="1400" b="1" dirty="0"/>
              <a:t> </a:t>
            </a:r>
            <a:r>
              <a:rPr lang="en-US" sz="400" dirty="0"/>
              <a:t> </a:t>
            </a:r>
          </a:p>
          <a:p>
            <a:pPr algn="ctr"/>
            <a:r>
              <a:rPr lang="en-US" sz="1100" dirty="0"/>
              <a:t>(World Happiness Report 2021)</a:t>
            </a:r>
          </a:p>
        </p:txBody>
      </p:sp>
      <p:sp>
        <p:nvSpPr>
          <p:cNvPr id="17" name="Suorakulmio 10">
            <a:extLst>
              <a:ext uri="{FF2B5EF4-FFF2-40B4-BE49-F238E27FC236}">
                <a16:creationId xmlns:a16="http://schemas.microsoft.com/office/drawing/2014/main" id="{89881E82-8370-4C93-AF20-6C8B71E47EEB}"/>
              </a:ext>
            </a:extLst>
          </p:cNvPr>
          <p:cNvSpPr/>
          <p:nvPr/>
        </p:nvSpPr>
        <p:spPr>
          <a:xfrm>
            <a:off x="215791" y="2445490"/>
            <a:ext cx="2117049" cy="17952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400" b="1" dirty="0"/>
          </a:p>
          <a:p>
            <a:pPr algn="ctr"/>
            <a:r>
              <a:rPr lang="fi-FI" sz="1400" b="1" dirty="0"/>
              <a:t>#1 </a:t>
            </a:r>
          </a:p>
          <a:p>
            <a:pPr algn="ctr"/>
            <a:r>
              <a:rPr lang="en-US" sz="1400" b="1" dirty="0"/>
              <a:t>EDUCATING FOR THE FUTURE INDEX </a:t>
            </a:r>
          </a:p>
          <a:p>
            <a:pPr algn="ctr"/>
            <a:r>
              <a:rPr lang="en-US" sz="800" b="1" dirty="0"/>
              <a:t> </a:t>
            </a:r>
          </a:p>
          <a:p>
            <a:pPr algn="ctr"/>
            <a:r>
              <a:rPr lang="en-US" sz="1100" dirty="0"/>
              <a:t>(Economist 2019)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912112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23678"/>
            <a:ext cx="6552728" cy="280769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THE FINNISH EDUCATION SYSTEM IN A NUTSHELL</a:t>
            </a:r>
          </a:p>
        </p:txBody>
      </p:sp>
    </p:spTree>
    <p:extLst>
      <p:ext uri="{BB962C8B-B14F-4D97-AF65-F5344CB8AC3E}">
        <p14:creationId xmlns:p14="http://schemas.microsoft.com/office/powerpoint/2010/main" val="3288725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Education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600400"/>
          </a:xfrm>
        </p:spPr>
        <p:txBody>
          <a:bodyPr/>
          <a:lstStyle/>
          <a:p>
            <a:r>
              <a:rPr lang="en-US" dirty="0"/>
              <a:t>The development of the whole education system takes time. During the first years of the 20th century, only a third of rural children went to school. </a:t>
            </a:r>
          </a:p>
          <a:p>
            <a:endParaRPr lang="en-US" dirty="0"/>
          </a:p>
          <a:p>
            <a:r>
              <a:rPr lang="en-US" dirty="0"/>
              <a:t>The 1921 act on compulsory education started the path towards a modern education system based on the </a:t>
            </a:r>
            <a:r>
              <a:rPr lang="en-US" b="1" dirty="0"/>
              <a:t>philosophy of education for all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education from pre-primary to higher education is free of charge </a:t>
            </a:r>
            <a:r>
              <a:rPr lang="en-US" dirty="0">
                <a:solidFill>
                  <a:schemeClr val="tx1"/>
                </a:solidFill>
              </a:rPr>
              <a:t>for Finns and citizens from EU/ETA countries. Early childhood education and care is subsidized.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82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0" y="2594097"/>
            <a:ext cx="4572000" cy="551348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49643" y="3184479"/>
            <a:ext cx="2434125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1921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Compulsory School Attendance Act. </a:t>
            </a:r>
            <a:r>
              <a:rPr lang="en-US" sz="1400" dirty="0">
                <a:solidFill>
                  <a:schemeClr val="bg1"/>
                </a:solidFill>
              </a:rPr>
              <a:t>Municipalities are obliged to provide six years of compulsory education to all children aged 7 to 13.</a:t>
            </a:r>
            <a:endParaRPr lang="fi-FI" sz="1400" dirty="0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6A065AC8-562D-4BB3-A62A-C6844E493EE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2267745" y="1131590"/>
            <a:ext cx="2304256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1943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Law on free-of-charge school meals. </a:t>
            </a:r>
            <a:r>
              <a:rPr lang="en-US" sz="1400" dirty="0">
                <a:solidFill>
                  <a:schemeClr val="bg1"/>
                </a:solidFill>
              </a:rPr>
              <a:t>All pupils have been served free school lunch during each school day since 1948. </a:t>
            </a:r>
          </a:p>
        </p:txBody>
      </p:sp>
      <p:sp>
        <p:nvSpPr>
          <p:cNvPr id="9" name="Tekstiruutu 10">
            <a:extLst>
              <a:ext uri="{FF2B5EF4-FFF2-40B4-BE49-F238E27FC236}">
                <a16:creationId xmlns:a16="http://schemas.microsoft.com/office/drawing/2014/main" id="{B6E6280F-E238-49E7-9820-F46286D9FBA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4572001" y="3165015"/>
            <a:ext cx="2376264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1972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School reform. </a:t>
            </a:r>
            <a:r>
              <a:rPr lang="en-US" sz="1400" dirty="0">
                <a:solidFill>
                  <a:schemeClr val="bg1"/>
                </a:solidFill>
              </a:rPr>
              <a:t>New comprehensive school system with 9 grades guarantees same opportunities for good quality education in a school nearest to you.</a:t>
            </a:r>
            <a:endParaRPr lang="fi-FI" sz="1400" dirty="0"/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2731780"/>
            <a:ext cx="4788024" cy="380108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2594098"/>
            <a:ext cx="0" cy="5177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6948265" y="1059582"/>
            <a:ext cx="2088232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1973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Act on Children’s Day Care. </a:t>
            </a:r>
            <a:r>
              <a:rPr lang="en-US" sz="1400" dirty="0">
                <a:solidFill>
                  <a:schemeClr val="bg1"/>
                </a:solidFill>
              </a:rPr>
              <a:t>Local authorities are obliged to organize public day care, which allows both parents to participate in working life.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9AA2923-B76E-4FC5-A341-76CF6401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086527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upil is taking a serving of food. ">
            <a:extLst>
              <a:ext uri="{FF2B5EF4-FFF2-40B4-BE49-F238E27FC236}">
                <a16:creationId xmlns:a16="http://schemas.microsoft.com/office/drawing/2014/main" id="{D8407041-7BAC-4144-BD52-9921F4C2C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295"/>
            <a:ext cx="9144000" cy="5166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94801-896A-49D2-9BF3-3700714037C8}"/>
              </a:ext>
            </a:extLst>
          </p:cNvPr>
          <p:cNvSpPr/>
          <p:nvPr/>
        </p:nvSpPr>
        <p:spPr>
          <a:xfrm>
            <a:off x="468312" y="1275606"/>
            <a:ext cx="4607743" cy="204911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4435B9-97EF-418A-A4B6-D6FD0C153BD4}"/>
              </a:ext>
            </a:extLst>
          </p:cNvPr>
          <p:cNvSpPr txBox="1">
            <a:spLocks/>
          </p:cNvSpPr>
          <p:nvPr/>
        </p:nvSpPr>
        <p:spPr>
          <a:xfrm>
            <a:off x="702083" y="1386734"/>
            <a:ext cx="4050967" cy="2049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School meals work as an equalizer between children from different backgrounds, strengthen equal opportunity and most importantly, promote learning. 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/>
            </a:r>
            <a:br>
              <a:rPr lang="en-US" sz="2000" b="1" dirty="0">
                <a:solidFill>
                  <a:schemeClr val="accent1"/>
                </a:solidFill>
              </a:rPr>
            </a:b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C262968-A3FD-47C1-89BD-2A776435BEAC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0E10C55A-D7C3-4985-A144-F018FD5972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5B588-3BA7-4A63-9E35-52681A9F68EF}"/>
              </a:ext>
            </a:extLst>
          </p:cNvPr>
          <p:cNvSpPr txBox="1"/>
          <p:nvPr/>
        </p:nvSpPr>
        <p:spPr>
          <a:xfrm>
            <a:off x="5508104" y="4731990"/>
            <a:ext cx="347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Elina Manninen/Keksi</a:t>
            </a:r>
            <a:endParaRPr lang="en-US" sz="1200" dirty="0">
              <a:solidFill>
                <a:schemeClr val="bg1"/>
              </a:solidFill>
            </a:endParaRPr>
          </a:p>
          <a:p>
            <a:pPr algn="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81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5496" y="2672059"/>
            <a:ext cx="3603745" cy="5484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35496" y="3220492"/>
            <a:ext cx="1787467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1985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Shift from a unified curriculum to a national core curriculum with local adaptations</a:t>
            </a:r>
            <a:endParaRPr lang="fi-FI" sz="1400" dirty="0"/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641431" y="2715766"/>
            <a:ext cx="3952715" cy="519932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636887" y="2672058"/>
            <a:ext cx="2354" cy="5704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5614928" y="1637272"/>
            <a:ext cx="2005428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1994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Requirement of master's level education for all basic education teachers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2963" y="1213957"/>
            <a:ext cx="1813924" cy="13577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1994, 2004, 2014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national core curriculum and the education system have been reformed several times </a:t>
            </a:r>
          </a:p>
        </p:txBody>
      </p:sp>
      <p:sp>
        <p:nvSpPr>
          <p:cNvPr id="14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/>
          <p:nvPr/>
        </p:nvSpPr>
        <p:spPr>
          <a:xfrm>
            <a:off x="3647183" y="3289488"/>
            <a:ext cx="2015733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1990s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Strong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decentralization of education system. Abolishment of School inspectorate system, School books no longer centrally approved.</a:t>
            </a:r>
            <a:endParaRPr lang="fi-FI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3242505"/>
            <a:ext cx="1416140" cy="18495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1996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Introduction of the dual model in higher education: academic universities &amp; universities of applied sciences.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FCFD8C-13DB-4B84-B442-DB0CA31F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cxnSp>
        <p:nvCxnSpPr>
          <p:cNvPr id="27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94146" y="2710301"/>
            <a:ext cx="2190" cy="50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96336" y="3219822"/>
            <a:ext cx="1507322" cy="42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34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Finland -the digital hub of Northern Europe_FINLANDICA">
  <a:themeElements>
    <a:clrScheme name="Anuu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FFFFFF"/>
      </a:hlink>
      <a:folHlink>
        <a:srgbClr val="FFFFFF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Finland_sample-3</Template>
  <TotalTime>4908</TotalTime>
  <Words>1946</Words>
  <Application>Microsoft Office PowerPoint</Application>
  <PresentationFormat>Prezentácia na obrazovke (16:9)</PresentationFormat>
  <Paragraphs>230</Paragraphs>
  <Slides>32</Slides>
  <Notes>24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32</vt:i4>
      </vt:variant>
    </vt:vector>
  </HeadingPairs>
  <TitlesOfParts>
    <vt:vector size="41" baseType="lpstr">
      <vt:lpstr>-apple-system</vt:lpstr>
      <vt:lpstr>Arial</vt:lpstr>
      <vt:lpstr>Arial</vt:lpstr>
      <vt:lpstr>Finlandica</vt:lpstr>
      <vt:lpstr>Finlandica Bold</vt:lpstr>
      <vt:lpstr>Roboto Condensed</vt:lpstr>
      <vt:lpstr>1_Suomi Finland</vt:lpstr>
      <vt:lpstr>1_Suomi Finland Blanco</vt:lpstr>
      <vt:lpstr>Finland -the digital hub of Northern Europe_FINLANDICA</vt:lpstr>
      <vt:lpstr>Prezentácia programu PowerPoint</vt:lpstr>
      <vt:lpstr>The FINNISH education system &amp;   EDUCATION SERVICES and solutions</vt:lpstr>
      <vt:lpstr>Prezentácia programu PowerPoint</vt:lpstr>
      <vt:lpstr>Prezentácia programu PowerPoint</vt:lpstr>
      <vt:lpstr>THE FINNISH EDUCATION SYSTEM IN A NUTSHELL</vt:lpstr>
      <vt:lpstr>Education for all</vt:lpstr>
      <vt:lpstr>History</vt:lpstr>
      <vt:lpstr>Prezentácia programu PowerPoint</vt:lpstr>
      <vt:lpstr>History</vt:lpstr>
      <vt:lpstr>History</vt:lpstr>
      <vt:lpstr>The Finnish education system today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THE BEST PRACTICES FROM FINLAND’S EDUCATION SYSTEM CAN BE ADAPTED </vt:lpstr>
      <vt:lpstr>Continuous development</vt:lpstr>
      <vt:lpstr>Education Finland</vt:lpstr>
      <vt:lpstr>Educational travel</vt:lpstr>
      <vt:lpstr>Prezentácia programu PowerPoint</vt:lpstr>
      <vt:lpstr>Higher Education</vt:lpstr>
      <vt:lpstr>INTERNATIONAL STUDENTS</vt:lpstr>
      <vt:lpstr>Thank you!</vt:lpstr>
      <vt:lpstr>Prezentácia programu PowerPoint</vt:lpstr>
    </vt:vector>
  </TitlesOfParts>
  <Manager>Hasan &amp; Partners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Evita Tuovinen</dc:creator>
  <cp:lastModifiedBy>riaditel</cp:lastModifiedBy>
  <cp:revision>159</cp:revision>
  <dcterms:created xsi:type="dcterms:W3CDTF">2021-02-09T08:42:15Z</dcterms:created>
  <dcterms:modified xsi:type="dcterms:W3CDTF">2023-01-12T12:12:21Z</dcterms:modified>
</cp:coreProperties>
</file>