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53BB8-BE23-04AD-ACE8-C1567738A7A9}" v="579" dt="2021-09-22T20:53:49.316"/>
    <p1510:client id="{4B41049C-59AF-4AA6-9764-E439C0563A80}" v="2" dt="2021-09-21T08:29:11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15/02/2022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="" xmlns:a16="http://schemas.microsoft.com/office/drawing/2014/main" id="{E83B741C-C4AF-4280-8E1C-40B6CD60D137}"/>
              </a:ext>
            </a:extLst>
          </p:cNvPr>
          <p:cNvSpPr/>
          <p:nvPr/>
        </p:nvSpPr>
        <p:spPr>
          <a:xfrm>
            <a:off x="5969479" y="4840856"/>
            <a:ext cx="5765319" cy="690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GOOD MARKS = GOOD REPUTATION</a:t>
            </a:r>
            <a:endParaRPr lang="es-E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="" xmlns:a16="http://schemas.microsoft.com/office/drawing/2014/main" id="{588C7F8A-97CC-4865-9BDA-10BDB4D9F1F7}"/>
              </a:ext>
            </a:extLst>
          </p:cNvPr>
          <p:cNvSpPr/>
          <p:nvPr/>
        </p:nvSpPr>
        <p:spPr>
          <a:xfrm>
            <a:off x="6357667" y="1361535"/>
            <a:ext cx="4902678" cy="97765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DEMOCRACY IN TERMS OF DECIDE, SHARE, MANAGE, COMPLAIN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="" xmlns:a16="http://schemas.microsoft.com/office/drawing/2014/main" id="{7852BDD9-7B3D-44C3-9DE0-216D6BEFEC06}"/>
              </a:ext>
            </a:extLst>
          </p:cNvPr>
          <p:cNvSpPr/>
          <p:nvPr/>
        </p:nvSpPr>
        <p:spPr>
          <a:xfrm rot="-1140000">
            <a:off x="276045" y="4840857"/>
            <a:ext cx="2731697" cy="690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OPENNESS</a:t>
            </a:r>
            <a:endParaRPr lang="es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="" xmlns:a16="http://schemas.microsoft.com/office/drawing/2014/main" id="{2DE08680-4CF3-4F17-A345-A0CA0B4FFF15}"/>
              </a:ext>
            </a:extLst>
          </p:cNvPr>
          <p:cNvSpPr/>
          <p:nvPr/>
        </p:nvSpPr>
        <p:spPr>
          <a:xfrm>
            <a:off x="175403" y="2842404"/>
            <a:ext cx="3651845" cy="117894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 dirty="0">
                <a:solidFill>
                  <a:schemeClr val="accent4"/>
                </a:solidFill>
                <a:cs typeface="Calibri"/>
              </a:rPr>
              <a:t>FLEXIBILITY: ONE GOAL, DIFFERENT WAYS TO ACHIEVE IT</a:t>
            </a:r>
            <a:endParaRPr lang="es-ES" sz="2400" b="1" dirty="0">
              <a:solidFill>
                <a:schemeClr val="accent4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="" xmlns:a16="http://schemas.microsoft.com/office/drawing/2014/main" id="{7D768131-EB98-4C04-A287-5FAADA3F1ED7}"/>
              </a:ext>
            </a:extLst>
          </p:cNvPr>
          <p:cNvSpPr/>
          <p:nvPr/>
        </p:nvSpPr>
        <p:spPr>
          <a:xfrm>
            <a:off x="6271404" y="211348"/>
            <a:ext cx="4988942" cy="9776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RIVALRY BETWEEN SCHOOLS FROM THE SAME AREA</a:t>
            </a:r>
            <a:endParaRPr lang="es-E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B29EAAD7-03E3-4A29-B28A-BA130C59F401}"/>
              </a:ext>
            </a:extLst>
          </p:cNvPr>
          <p:cNvSpPr/>
          <p:nvPr/>
        </p:nvSpPr>
        <p:spPr>
          <a:xfrm>
            <a:off x="5969478" y="5732251"/>
            <a:ext cx="5765319" cy="690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>
                <a:solidFill>
                  <a:schemeClr val="accent5">
                    <a:lumMod val="75000"/>
                  </a:schemeClr>
                </a:solidFill>
                <a:cs typeface="Calibri"/>
              </a:rPr>
              <a:t>MARKS OBSESSION = SCHOOLS PRESSURE</a:t>
            </a:r>
            <a:endParaRPr lang="es-ES" sz="2400" b="1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ACD700D1-16FD-4002-8E1C-AF610BA571EB}"/>
              </a:ext>
            </a:extLst>
          </p:cNvPr>
          <p:cNvSpPr/>
          <p:nvPr/>
        </p:nvSpPr>
        <p:spPr>
          <a:xfrm rot="-720000">
            <a:off x="146648" y="427008"/>
            <a:ext cx="3393055" cy="17252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SWEDISH </a:t>
            </a: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cs typeface="Calibri"/>
              </a:rPr>
              <a:t>VALUE. </a:t>
            </a: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WE WANT TO BE GOOD ENOUGH</a:t>
            </a:r>
            <a:endParaRPr lang="es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10E9887-CF37-4DE1-B8C7-558566E02683}"/>
              </a:ext>
            </a:extLst>
          </p:cNvPr>
          <p:cNvSpPr txBox="1"/>
          <p:nvPr/>
        </p:nvSpPr>
        <p:spPr>
          <a:xfrm>
            <a:off x="4090899" y="3012596"/>
            <a:ext cx="108951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5400" dirty="0">
                <a:latin typeface="Rockwell Extra Bold"/>
                <a:cs typeface="Calibri"/>
              </a:rPr>
              <a:t>EDUCATION SYSTEM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9A32887E-F920-4E65-BA03-539958DC58DB}"/>
              </a:ext>
            </a:extLst>
          </p:cNvPr>
          <p:cNvSpPr/>
          <p:nvPr/>
        </p:nvSpPr>
        <p:spPr>
          <a:xfrm rot="-1140000">
            <a:off x="1288953" y="5727229"/>
            <a:ext cx="1437735" cy="690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FREE</a:t>
            </a:r>
            <a:endParaRPr lang="es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Imagen 14">
            <a:extLst>
              <a:ext uri="{FF2B5EF4-FFF2-40B4-BE49-F238E27FC236}">
                <a16:creationId xmlns="" xmlns:a16="http://schemas.microsoft.com/office/drawing/2014/main" id="{12F9B0A9-3CEB-4C7C-B32C-BC10808C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15" y="6071678"/>
            <a:ext cx="2053087" cy="68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134">
              <a:srgbClr val="C2D1EB"/>
            </a:gs>
            <a:gs pos="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6292"/>
          </a:xfrm>
        </p:spPr>
        <p:txBody>
          <a:bodyPr/>
          <a:lstStyle/>
          <a:p>
            <a:r>
              <a:rPr lang="en-US" dirty="0" smtClean="0"/>
              <a:t>CERTIFICATION: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254125"/>
            <a:ext cx="9615854" cy="19726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European dimension. Reflection on Dissemination Strategies.</a:t>
            </a:r>
          </a:p>
          <a:p>
            <a:r>
              <a:rPr lang="en-US" dirty="0" smtClean="0"/>
              <a:t>Presentation of Learning Portfolios.</a:t>
            </a:r>
          </a:p>
          <a:p>
            <a:r>
              <a:rPr lang="en-US" dirty="0" smtClean="0"/>
              <a:t>Final reflection on learning acquired. </a:t>
            </a:r>
          </a:p>
          <a:p>
            <a:r>
              <a:rPr lang="en-US" dirty="0" smtClean="0"/>
              <a:t>Evaluation of the </a:t>
            </a:r>
            <a:r>
              <a:rPr lang="en-US" dirty="0" err="1" smtClean="0"/>
              <a:t>programme</a:t>
            </a:r>
            <a:r>
              <a:rPr lang="en-US" dirty="0" smtClean="0"/>
              <a:t>. </a:t>
            </a:r>
            <a:endParaRPr lang="sk-SK" dirty="0"/>
          </a:p>
        </p:txBody>
      </p:sp>
      <p:pic>
        <p:nvPicPr>
          <p:cNvPr id="6146" name="Picture 2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84" y="2801936"/>
            <a:ext cx="3721955" cy="3721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No description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6" y="3317202"/>
            <a:ext cx="5535468" cy="311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112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4">
            <a:extLst>
              <a:ext uri="{FF2B5EF4-FFF2-40B4-BE49-F238E27FC236}">
                <a16:creationId xmlns="" xmlns:a16="http://schemas.microsoft.com/office/drawing/2014/main" id="{DC474408-94E6-46E4-99F7-00AE200A6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15" y="6071678"/>
            <a:ext cx="2053087" cy="681247"/>
          </a:xfrm>
          <a:prstGeom prst="rect">
            <a:avLst/>
          </a:prstGeom>
        </p:spPr>
      </p:pic>
      <p:pic>
        <p:nvPicPr>
          <p:cNvPr id="7" name="Imagen 7" descr="Un grupo de personas en una plaza&#10;&#10;Descripción generada automáticamente">
            <a:extLst>
              <a:ext uri="{FF2B5EF4-FFF2-40B4-BE49-F238E27FC236}">
                <a16:creationId xmlns="" xmlns:a16="http://schemas.microsoft.com/office/drawing/2014/main" id="{9CEF3D00-BFD1-4D03-A464-DA16B86B6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509476" y="370189"/>
            <a:ext cx="4037162" cy="2865221"/>
          </a:xfrm>
          <a:prstGeom prst="rect">
            <a:avLst/>
          </a:prstGeom>
        </p:spPr>
      </p:pic>
      <p:pic>
        <p:nvPicPr>
          <p:cNvPr id="3" name="Imagen 3" descr="Imagen que contiene exterior, persona, banqueta, edificio&#10;&#10;Descripción generada automáticamente">
            <a:extLst>
              <a:ext uri="{FF2B5EF4-FFF2-40B4-BE49-F238E27FC236}">
                <a16:creationId xmlns="" xmlns:a16="http://schemas.microsoft.com/office/drawing/2014/main" id="{A7AB486D-83F3-4712-A3AF-3D60C63F5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80000">
            <a:off x="7911041" y="104805"/>
            <a:ext cx="4123426" cy="3016518"/>
          </a:xfrm>
          <a:prstGeom prst="rect">
            <a:avLst/>
          </a:prstGeom>
        </p:spPr>
      </p:pic>
      <p:pic>
        <p:nvPicPr>
          <p:cNvPr id="4" name="Imagen 5" descr="Un par de zapatos&#10;&#10;Descripción generada automáticamente">
            <a:extLst>
              <a:ext uri="{FF2B5EF4-FFF2-40B4-BE49-F238E27FC236}">
                <a16:creationId xmlns="" xmlns:a16="http://schemas.microsoft.com/office/drawing/2014/main" id="{8F9AEB90-DE21-4BB8-ADD7-02B3D1B44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80000">
            <a:off x="-58754" y="3237634"/>
            <a:ext cx="3188899" cy="2879161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="" xmlns:a16="http://schemas.microsoft.com/office/drawing/2014/main" id="{888985EC-E2B6-49AA-98BC-0F2D26FE2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0023" y="3076909"/>
            <a:ext cx="3577086" cy="3522144"/>
          </a:xfrm>
          <a:prstGeom prst="rect">
            <a:avLst/>
          </a:prstGeom>
        </p:spPr>
      </p:pic>
      <p:pic>
        <p:nvPicPr>
          <p:cNvPr id="8" name="Imagen 8" descr="Un par de personas en un estadio&#10;&#10;Descripción generada automáticamente">
            <a:extLst>
              <a:ext uri="{FF2B5EF4-FFF2-40B4-BE49-F238E27FC236}">
                <a16:creationId xmlns="" xmlns:a16="http://schemas.microsoft.com/office/drawing/2014/main" id="{FF0ED732-F2CF-4690-97B8-89A5E5BDE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0286" y="3169082"/>
            <a:ext cx="3922143" cy="2892099"/>
          </a:xfrm>
          <a:prstGeom prst="rect">
            <a:avLst/>
          </a:prstGeom>
        </p:spPr>
      </p:pic>
      <p:pic>
        <p:nvPicPr>
          <p:cNvPr id="9" name="Imagen 9" descr="Imagen que contiene interior, tabla, cuarto, recamara&#10;&#10;Descripción generada automáticamente">
            <a:extLst>
              <a:ext uri="{FF2B5EF4-FFF2-40B4-BE49-F238E27FC236}">
                <a16:creationId xmlns="" xmlns:a16="http://schemas.microsoft.com/office/drawing/2014/main" id="{09C1717B-7230-4C0F-93F7-6801456090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0000">
            <a:off x="6081985" y="3570034"/>
            <a:ext cx="3303916" cy="244558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988DCF2D-AF17-420E-B874-F0C2AE3536DD}"/>
              </a:ext>
            </a:extLst>
          </p:cNvPr>
          <p:cNvSpPr/>
          <p:nvPr/>
        </p:nvSpPr>
        <p:spPr>
          <a:xfrm rot="1080000">
            <a:off x="591449" y="1303128"/>
            <a:ext cx="3306791" cy="50320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cs typeface="Calibri"/>
              </a:rPr>
              <a:t>COMMITTED CITIZENS</a:t>
            </a:r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A32AA3AB-5BC8-43EC-A354-8B75AFBA3505}"/>
              </a:ext>
            </a:extLst>
          </p:cNvPr>
          <p:cNvSpPr/>
          <p:nvPr/>
        </p:nvSpPr>
        <p:spPr>
          <a:xfrm rot="-1680000">
            <a:off x="8182694" y="1130599"/>
            <a:ext cx="3306791" cy="50320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cs typeface="Calibri"/>
              </a:rPr>
              <a:t>GREEN TRANSPORTATION</a:t>
            </a:r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="" xmlns:a16="http://schemas.microsoft.com/office/drawing/2014/main" id="{C4B97CD6-8047-4503-90A3-ADFCC32BCBD1}"/>
              </a:ext>
            </a:extLst>
          </p:cNvPr>
          <p:cNvSpPr/>
          <p:nvPr/>
        </p:nvSpPr>
        <p:spPr>
          <a:xfrm rot="1080000">
            <a:off x="-201962" y="4924105"/>
            <a:ext cx="2918603" cy="48883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cs typeface="Calibri"/>
              </a:rPr>
              <a:t>HOME SWEET HOME</a:t>
            </a:r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="" xmlns:a16="http://schemas.microsoft.com/office/drawing/2014/main" id="{3B5E601D-5908-4512-96EB-7DB695D4C1FB}"/>
              </a:ext>
            </a:extLst>
          </p:cNvPr>
          <p:cNvSpPr/>
          <p:nvPr/>
        </p:nvSpPr>
        <p:spPr>
          <a:xfrm>
            <a:off x="2676165" y="3244071"/>
            <a:ext cx="3306791" cy="50320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cs typeface="Calibri"/>
              </a:rPr>
              <a:t>RESPECT</a:t>
            </a:r>
            <a:endParaRPr lang="es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="" xmlns:a16="http://schemas.microsoft.com/office/drawing/2014/main" id="{96EADB84-FE69-45CB-8F3D-CD5F9BBDBE41}"/>
              </a:ext>
            </a:extLst>
          </p:cNvPr>
          <p:cNvSpPr/>
          <p:nvPr/>
        </p:nvSpPr>
        <p:spPr>
          <a:xfrm>
            <a:off x="6097976" y="3430976"/>
            <a:ext cx="3306791" cy="50320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cs typeface="Calibri"/>
              </a:rPr>
              <a:t>DEMOCRACY</a:t>
            </a:r>
            <a:endParaRPr lang="es-ES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="" xmlns:a16="http://schemas.microsoft.com/office/drawing/2014/main" id="{CE824CDF-5495-4A6D-BB9E-4D9CC761BB2C}"/>
              </a:ext>
            </a:extLst>
          </p:cNvPr>
          <p:cNvSpPr/>
          <p:nvPr/>
        </p:nvSpPr>
        <p:spPr>
          <a:xfrm rot="1380000">
            <a:off x="9079215" y="3105965"/>
            <a:ext cx="3306791" cy="50320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dirty="0">
                <a:cs typeface="Calibri"/>
              </a:rPr>
              <a:t>SWEDISH </a:t>
            </a:r>
            <a:r>
              <a:rPr lang="es-ES" dirty="0" smtClean="0">
                <a:cs typeface="Calibri"/>
              </a:rPr>
              <a:t>VALUE</a:t>
            </a:r>
            <a:endParaRPr lang="es-ES" dirty="0">
              <a:cs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FB51A900-FD31-44BB-B6F3-D2451AD71E58}"/>
              </a:ext>
            </a:extLst>
          </p:cNvPr>
          <p:cNvSpPr/>
          <p:nvPr/>
        </p:nvSpPr>
        <p:spPr>
          <a:xfrm>
            <a:off x="2876" y="10065"/>
            <a:ext cx="4586376" cy="7332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>
                <a:cs typeface="Calibri"/>
              </a:rPr>
              <a:t>INSPIRING IMAGES</a:t>
            </a:r>
            <a:endParaRPr lang="es-ES" sz="3600" b="1"/>
          </a:p>
        </p:txBody>
      </p:sp>
      <p:pic>
        <p:nvPicPr>
          <p:cNvPr id="2" name="Imagen 2" descr="Imagen que contiene parado, hombre, grupo, calle&#10;&#10;Descripción generada automáticamente">
            <a:extLst>
              <a:ext uri="{FF2B5EF4-FFF2-40B4-BE49-F238E27FC236}">
                <a16:creationId xmlns="" xmlns:a16="http://schemas.microsoft.com/office/drawing/2014/main" id="{1385321F-67F5-4902-B460-9AE676C5B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6211" y="-42815"/>
            <a:ext cx="4037162" cy="2903594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="" xmlns:a16="http://schemas.microsoft.com/office/drawing/2014/main" id="{147CA84C-1E8F-45B8-B88C-7CF98AA2902A}"/>
              </a:ext>
            </a:extLst>
          </p:cNvPr>
          <p:cNvSpPr/>
          <p:nvPr/>
        </p:nvSpPr>
        <p:spPr>
          <a:xfrm>
            <a:off x="4947787" y="382976"/>
            <a:ext cx="3306791" cy="50320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>
                <a:cs typeface="Calibri"/>
              </a:rPr>
              <a:t>HISTORICAL LEGACY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6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134">
              <a:srgbClr val="C2D1EB"/>
            </a:gs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dimension, people and countries: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764665"/>
            <a:ext cx="2662646" cy="4351338"/>
          </a:xfrm>
        </p:spPr>
        <p:txBody>
          <a:bodyPr/>
          <a:lstStyle/>
          <a:p>
            <a:r>
              <a:rPr lang="en-US" dirty="0" smtClean="0"/>
              <a:t>Germany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France</a:t>
            </a:r>
          </a:p>
          <a:p>
            <a:r>
              <a:rPr lang="en-US" dirty="0" smtClean="0"/>
              <a:t>Greece</a:t>
            </a:r>
          </a:p>
          <a:p>
            <a:r>
              <a:rPr lang="en-US" dirty="0" smtClean="0"/>
              <a:t>Bulgaria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Czech Republic</a:t>
            </a:r>
          </a:p>
          <a:p>
            <a:r>
              <a:rPr lang="en-US" dirty="0" smtClean="0"/>
              <a:t>Slovakia</a:t>
            </a:r>
          </a:p>
        </p:txBody>
      </p:sp>
      <p:pic>
        <p:nvPicPr>
          <p:cNvPr id="1026" name="Picture 2" descr="Vlajkový stožiar vrátane vlajky Európska únia - 650 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2251166"/>
            <a:ext cx="3046215" cy="2808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5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134">
              <a:srgbClr val="C2D1EB"/>
            </a:gs>
            <a:gs pos="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ERASMUS + IN SERVICE EUROPEAN PROGRAMME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6749562" cy="28606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Structured course: Structured Educational </a:t>
            </a:r>
            <a:r>
              <a:rPr lang="en-US" dirty="0"/>
              <a:t>V</a:t>
            </a:r>
            <a:r>
              <a:rPr lang="en-US" dirty="0" smtClean="0"/>
              <a:t>isit and Training </a:t>
            </a:r>
            <a:r>
              <a:rPr lang="en-US" dirty="0"/>
              <a:t>S</a:t>
            </a:r>
            <a:r>
              <a:rPr lang="en-US" dirty="0" smtClean="0"/>
              <a:t>eminars in Sweden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Duration: 7 days</a:t>
            </a:r>
          </a:p>
          <a:p>
            <a:pPr marL="0" indent="0">
              <a:buNone/>
            </a:pPr>
            <a:r>
              <a:rPr lang="en-US" dirty="0" smtClean="0"/>
              <a:t>Organized by English Matters in Spain, lead by Eduardo </a:t>
            </a:r>
            <a:r>
              <a:rPr lang="en-US" dirty="0" err="1" smtClean="0"/>
              <a:t>Marín</a:t>
            </a:r>
            <a:r>
              <a:rPr lang="en-US" dirty="0" smtClean="0"/>
              <a:t> </a:t>
            </a:r>
            <a:r>
              <a:rPr lang="en-US" dirty="0" err="1" smtClean="0"/>
              <a:t>Navas</a:t>
            </a:r>
            <a:endParaRPr lang="sk-SK" dirty="0"/>
          </a:p>
        </p:txBody>
      </p:sp>
      <p:pic>
        <p:nvPicPr>
          <p:cNvPr id="4098" name="Picture 2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71" y="1027906"/>
            <a:ext cx="3477541" cy="4636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1115" y="406128"/>
            <a:ext cx="10515600" cy="1823266"/>
          </a:xfrm>
        </p:spPr>
        <p:txBody>
          <a:bodyPr/>
          <a:lstStyle/>
          <a:p>
            <a:r>
              <a:rPr lang="en-US" dirty="0" err="1" smtClean="0"/>
              <a:t>Známi</a:t>
            </a:r>
            <a:r>
              <a:rPr lang="en-US" dirty="0" smtClean="0"/>
              <a:t> </a:t>
            </a:r>
            <a:r>
              <a:rPr lang="en-US" dirty="0" err="1" smtClean="0"/>
              <a:t>Švédi</a:t>
            </a:r>
            <a:endParaRPr lang="en-US" dirty="0" smtClean="0"/>
          </a:p>
          <a:p>
            <a:r>
              <a:rPr lang="en-US" dirty="0" err="1" smtClean="0"/>
              <a:t>Prehliadka</a:t>
            </a:r>
            <a:r>
              <a:rPr lang="en-US" dirty="0" smtClean="0"/>
              <a:t> </a:t>
            </a:r>
            <a:r>
              <a:rPr lang="en-US" dirty="0" err="1" smtClean="0"/>
              <a:t>starého</a:t>
            </a:r>
            <a:r>
              <a:rPr lang="en-US" dirty="0" smtClean="0"/>
              <a:t> </a:t>
            </a:r>
            <a:r>
              <a:rPr lang="en-US" dirty="0" err="1" smtClean="0"/>
              <a:t>mesta</a:t>
            </a:r>
            <a:r>
              <a:rPr lang="en-US" dirty="0" smtClean="0"/>
              <a:t> a </a:t>
            </a:r>
            <a:r>
              <a:rPr lang="en-US" dirty="0" err="1" smtClean="0"/>
              <a:t>najznámejších</a:t>
            </a:r>
            <a:r>
              <a:rPr lang="en-US" dirty="0" smtClean="0"/>
              <a:t> </a:t>
            </a:r>
            <a:r>
              <a:rPr lang="en-US" dirty="0" err="1" smtClean="0"/>
              <a:t>pamätihodností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Stockholm - “</a:t>
            </a:r>
            <a:r>
              <a:rPr lang="en-US" dirty="0" err="1"/>
              <a:t>B</a:t>
            </a:r>
            <a:r>
              <a:rPr lang="en-US" dirty="0" err="1" smtClean="0"/>
              <a:t>enátky</a:t>
            </a:r>
            <a:r>
              <a:rPr lang="en-US" dirty="0" smtClean="0"/>
              <a:t> </a:t>
            </a:r>
            <a:r>
              <a:rPr lang="en-US" dirty="0" err="1" smtClean="0"/>
              <a:t>severu</a:t>
            </a:r>
            <a:r>
              <a:rPr lang="en-US" dirty="0" smtClean="0"/>
              <a:t>” (12 </a:t>
            </a:r>
            <a:r>
              <a:rPr lang="en-US" dirty="0" err="1" smtClean="0"/>
              <a:t>ostrovov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48" y="3691619"/>
            <a:ext cx="3692435" cy="276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24" y="1976234"/>
            <a:ext cx="3641634" cy="2731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1" y="2003584"/>
            <a:ext cx="3605167" cy="27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57" y="3515815"/>
            <a:ext cx="3926839" cy="2945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21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Škola</a:t>
            </a:r>
            <a:r>
              <a:rPr lang="en-US" dirty="0"/>
              <a:t> v </a:t>
            </a:r>
            <a:r>
              <a:rPr lang="en-US" dirty="0" err="1"/>
              <a:t>Sundbyberg</a:t>
            </a:r>
            <a:r>
              <a:rPr lang="en-US" dirty="0"/>
              <a:t> – </a:t>
            </a:r>
            <a:r>
              <a:rPr lang="az-Cyrl-AZ" dirty="0"/>
              <a:t>Ӓ</a:t>
            </a:r>
            <a:r>
              <a:rPr lang="en-US" dirty="0" err="1"/>
              <a:t>ngskolan</a:t>
            </a:r>
            <a:r>
              <a:rPr lang="en-US" dirty="0"/>
              <a:t> (Per Nilsson)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6364" y="2858700"/>
            <a:ext cx="4127571" cy="3095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52175" y="1557730"/>
            <a:ext cx="3255783" cy="2441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99" y="1376177"/>
            <a:ext cx="4040482" cy="3030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7396" y="3763846"/>
            <a:ext cx="3203824" cy="2402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No description availabl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36" y="3492284"/>
            <a:ext cx="4361454" cy="327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21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Vittra</a:t>
            </a:r>
            <a:r>
              <a:rPr lang="en-US" dirty="0" smtClean="0"/>
              <a:t> </a:t>
            </a:r>
            <a:r>
              <a:rPr lang="en-US" dirty="0" err="1" smtClean="0"/>
              <a:t>Brotorp</a:t>
            </a:r>
            <a:r>
              <a:rPr lang="en-US" dirty="0" smtClean="0"/>
              <a:t> (Norma Aznar)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8608" y="715194"/>
            <a:ext cx="3561807" cy="2671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59" y="4153355"/>
            <a:ext cx="3309253" cy="2481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1" y="1358537"/>
            <a:ext cx="4911635" cy="368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2" y="539932"/>
            <a:ext cx="1091473" cy="818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35" y="1785845"/>
            <a:ext cx="3456847" cy="2592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0280" y="3930195"/>
            <a:ext cx="3091543" cy="2318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2" y="4288019"/>
            <a:ext cx="2712539" cy="2034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06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134">
              <a:srgbClr val="C2D1EB"/>
            </a:gs>
            <a:gs pos="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Västerängsskolan</a:t>
            </a:r>
            <a:r>
              <a:rPr lang="en-US" dirty="0" smtClean="0"/>
              <a:t> (Mette </a:t>
            </a:r>
            <a:r>
              <a:rPr lang="en-US" dirty="0" err="1" smtClean="0"/>
              <a:t>Sandh</a:t>
            </a:r>
            <a:r>
              <a:rPr lang="en-US" dirty="0" smtClean="0"/>
              <a:t>), </a:t>
            </a:r>
            <a:r>
              <a:rPr lang="en-US" dirty="0" err="1" smtClean="0"/>
              <a:t>Bålsta</a:t>
            </a:r>
            <a:endParaRPr lang="sk-SK" dirty="0"/>
          </a:p>
        </p:txBody>
      </p:sp>
      <p:pic>
        <p:nvPicPr>
          <p:cNvPr id="2050" name="Picture 2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62" y="1584623"/>
            <a:ext cx="3580848" cy="2685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6" y="1458729"/>
            <a:ext cx="3916566" cy="293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0" y="3822089"/>
            <a:ext cx="3510613" cy="263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N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79" y="3913236"/>
            <a:ext cx="3267554" cy="2450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No description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83" y="2784292"/>
            <a:ext cx="3296792" cy="1855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98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134">
              <a:srgbClr val="C2D1EB"/>
            </a:gs>
            <a:gs pos="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Uppsala- Swedish Cultural and Academic Heritage</a:t>
            </a:r>
            <a:endParaRPr lang="sk-SK" dirty="0"/>
          </a:p>
        </p:txBody>
      </p:sp>
      <p:pic>
        <p:nvPicPr>
          <p:cNvPr id="3074" name="Picture 2" descr="No description availabl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29" y="1060291"/>
            <a:ext cx="3090237" cy="231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N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69" y="1690688"/>
            <a:ext cx="2974777" cy="396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N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4075750"/>
            <a:ext cx="3337704" cy="2503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No description availabl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17" y="2680547"/>
            <a:ext cx="3127412" cy="234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275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187</Words>
  <Application>Microsoft Office PowerPoint</Application>
  <PresentationFormat>Širokouhlá</PresentationFormat>
  <Paragraphs>43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Rockwell Extra Bold</vt:lpstr>
      <vt:lpstr>Tema de Office</vt:lpstr>
      <vt:lpstr>Prezentácia programu PowerPoint</vt:lpstr>
      <vt:lpstr>Prezentácia programu PowerPoint</vt:lpstr>
      <vt:lpstr>European dimension, people and countries:</vt:lpstr>
      <vt:lpstr>ERASMUS + IN SERVICE EUROPEAN PROGRAMME </vt:lpstr>
      <vt:lpstr>Prezentácia programu PowerPoint</vt:lpstr>
      <vt:lpstr>Škola v Sundbyberg – Ӓngskolan (Per Nilsson) </vt:lpstr>
      <vt:lpstr>Vittra Brotorp (Norma Aznar) </vt:lpstr>
      <vt:lpstr>Västerängsskolan (Mette Sandh), Bålsta</vt:lpstr>
      <vt:lpstr>Uppsala- Swedish Cultural and Academic Heritage</vt:lpstr>
      <vt:lpstr>CERTIFICATION: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Janka</dc:creator>
  <cp:lastModifiedBy>henrieta.martincova@gmail.com</cp:lastModifiedBy>
  <cp:revision>264</cp:revision>
  <dcterms:created xsi:type="dcterms:W3CDTF">2021-09-21T08:24:27Z</dcterms:created>
  <dcterms:modified xsi:type="dcterms:W3CDTF">2022-02-15T10:14:19Z</dcterms:modified>
</cp:coreProperties>
</file>