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6" r:id="rId8"/>
    <p:sldId id="263" r:id="rId9"/>
    <p:sldId id="261" r:id="rId10"/>
    <p:sldId id="262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10.12.2016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aic.sk/nrcg/Handbook/countries1/POR/indexb.ht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PORTUGALSKO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0414" y="3140968"/>
            <a:ext cx="6400800" cy="1752600"/>
          </a:xfrm>
        </p:spPr>
        <p:txBody>
          <a:bodyPr/>
          <a:lstStyle/>
          <a:p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Job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Shadowing</a:t>
            </a:r>
            <a:r>
              <a:rPr lang="sk-SK" b="1" dirty="0" smtClean="0">
                <a:solidFill>
                  <a:schemeClr val="tx1"/>
                </a:solidFill>
              </a:rPr>
              <a:t>/Hospitácie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ok vyhľadávania obrázkov pre dopyt portugals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4"/>
            <a:ext cx="2915753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kreslene lietad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5137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erasmus 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14" y="5517232"/>
            <a:ext cx="4167604" cy="11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ok vyhľadávania obrázkov pre dopyt portugals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29632"/>
            <a:ext cx="2762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1835696" y="5949280"/>
            <a:ext cx="72008" cy="162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01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292080" y="1168256"/>
            <a:ext cx="3259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Malotriedna</a:t>
            </a:r>
            <a:r>
              <a:rPr lang="sk-SK" dirty="0" smtClean="0"/>
              <a:t> škola – 11 žiakov</a:t>
            </a:r>
          </a:p>
          <a:p>
            <a:r>
              <a:rPr lang="sk-SK" dirty="0" smtClean="0"/>
              <a:t>1 žiak      1.ročníka </a:t>
            </a:r>
          </a:p>
          <a:p>
            <a:r>
              <a:rPr lang="sk-SK" dirty="0" smtClean="0"/>
              <a:t>2 žiaci     2.ročníka</a:t>
            </a:r>
          </a:p>
          <a:p>
            <a:r>
              <a:rPr lang="sk-SK" dirty="0"/>
              <a:t>4</a:t>
            </a:r>
            <a:r>
              <a:rPr lang="sk-SK" dirty="0" smtClean="0"/>
              <a:t> žiaci     3.ročníka</a:t>
            </a:r>
          </a:p>
          <a:p>
            <a:r>
              <a:rPr lang="sk-SK" dirty="0" smtClean="0"/>
              <a:t>4</a:t>
            </a:r>
            <a:r>
              <a:rPr lang="sk-SK" dirty="0"/>
              <a:t> žiaci   </a:t>
            </a:r>
            <a:r>
              <a:rPr lang="sk-SK" dirty="0" smtClean="0"/>
              <a:t>  4.ročníka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3502"/>
            <a:ext cx="4766468" cy="3574851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25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 1° CEB </a:t>
            </a:r>
            <a:r>
              <a:rPr lang="sk-SK" dirty="0" smtClean="0"/>
              <a:t>de</a:t>
            </a:r>
            <a:r>
              <a:rPr lang="sk-SK" dirty="0" smtClean="0"/>
              <a:t> </a:t>
            </a:r>
            <a:r>
              <a:rPr lang="sk-SK" dirty="0" smtClean="0"/>
              <a:t>Canas</a:t>
            </a:r>
            <a:r>
              <a:rPr lang="sk-SK" dirty="0" smtClean="0"/>
              <a:t> </a:t>
            </a:r>
            <a:r>
              <a:rPr lang="sk-SK" dirty="0" smtClean="0"/>
              <a:t>Senhorin</a:t>
            </a:r>
            <a:r>
              <a:rPr lang="sk-SK" dirty="0" smtClean="0"/>
              <a:t> - </a:t>
            </a:r>
            <a:r>
              <a:rPr lang="sk-SK" dirty="0" smtClean="0"/>
              <a:t>Aquieria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076056" y="2780928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  <a:r>
              <a:rPr lang="sk-SK" dirty="0" smtClean="0"/>
              <a:t> učitelia  v škole , samostatná kuchyňa, školský dvor , ukážka </a:t>
            </a:r>
            <a:r>
              <a:rPr lang="sk-SK" dirty="0"/>
              <a:t>hodiny </a:t>
            </a:r>
            <a:r>
              <a:rPr lang="sk-SK" dirty="0" smtClean="0"/>
              <a:t>INF, práca v </a:t>
            </a:r>
            <a:r>
              <a:rPr lang="sk-SK" dirty="0"/>
              <a:t>grafickom editore s animáciou, –  </a:t>
            </a:r>
            <a:r>
              <a:rPr lang="sk-SK" dirty="0" smtClean="0"/>
              <a:t>učiteľ technických predmetov, obchádza 5 škôl v okolí, deti majú prenosné tablety ako kabelka, praktické</a:t>
            </a:r>
          </a:p>
          <a:p>
            <a:r>
              <a:rPr lang="sk-SK" dirty="0" smtClean="0"/>
              <a:t>2.hodina -</a:t>
            </a:r>
            <a:r>
              <a:rPr lang="sk-SK" dirty="0"/>
              <a:t> </a:t>
            </a:r>
            <a:r>
              <a:rPr lang="sk-SK" dirty="0" smtClean="0"/>
              <a:t>portugalčina, čítanie  rozprávky s porozumením, tvorba otázok a odpovedí zameraná na rozvoj komunikácie detí, dramatizácia, prežívanie, práca s prac. listom, spievanie port. piesne ...</a:t>
            </a:r>
            <a:endParaRPr lang="sk-SK" dirty="0"/>
          </a:p>
        </p:txBody>
      </p:sp>
      <p:pic>
        <p:nvPicPr>
          <p:cNvPr id="1026" name="Picture 2" descr="C:\Users\žiak\Desktop\por\17.11. Satao\PB1800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14075"/>
          <a:stretch/>
        </p:blipFill>
        <p:spPr bwMode="auto">
          <a:xfrm rot="18794091">
            <a:off x="1412337" y="4393751"/>
            <a:ext cx="2037970" cy="20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0750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Sátäo</a:t>
            </a:r>
            <a:r>
              <a:rPr lang="sk-SK" dirty="0" smtClean="0"/>
              <a:t> </a:t>
            </a:r>
          </a:p>
        </p:txBody>
      </p:sp>
      <p:sp>
        <p:nvSpPr>
          <p:cNvPr id="3" name="Obdĺžnik 2"/>
          <p:cNvSpPr/>
          <p:nvPr/>
        </p:nvSpPr>
        <p:spPr>
          <a:xfrm>
            <a:off x="282970" y="1142999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Škola zastrešuje:       / </a:t>
            </a:r>
            <a:r>
              <a:rPr lang="sk-SK" dirty="0" smtClean="0"/>
              <a:t>1 479 žiakov</a:t>
            </a:r>
            <a:r>
              <a:rPr lang="sk-SK" dirty="0"/>
              <a:t>, </a:t>
            </a:r>
            <a:r>
              <a:rPr lang="sk-SK" dirty="0" smtClean="0"/>
              <a:t>179 </a:t>
            </a:r>
            <a:r>
              <a:rPr lang="sk-SK" dirty="0"/>
              <a:t>učiteľov /</a:t>
            </a:r>
          </a:p>
          <a:p>
            <a:r>
              <a:rPr lang="sk-SK" dirty="0"/>
              <a:t>Predškolské zariadenie / </a:t>
            </a:r>
            <a:r>
              <a:rPr lang="sk-SK" dirty="0"/>
              <a:t>Jardin</a:t>
            </a:r>
            <a:r>
              <a:rPr lang="sk-SK" dirty="0"/>
              <a:t> </a:t>
            </a:r>
            <a:r>
              <a:rPr lang="sk-SK" dirty="0"/>
              <a:t>de</a:t>
            </a:r>
            <a:r>
              <a:rPr lang="sk-SK" dirty="0"/>
              <a:t> </a:t>
            </a:r>
            <a:r>
              <a:rPr lang="sk-SK" dirty="0"/>
              <a:t>Infancia</a:t>
            </a:r>
            <a:endParaRPr lang="sk-SK" dirty="0"/>
          </a:p>
          <a:p>
            <a:r>
              <a:rPr lang="sk-SK" dirty="0" smtClean="0"/>
              <a:t>Basic</a:t>
            </a:r>
            <a:r>
              <a:rPr lang="sk-SK" dirty="0" smtClean="0"/>
              <a:t> </a:t>
            </a:r>
            <a:r>
              <a:rPr lang="sk-SK" dirty="0"/>
              <a:t>Education</a:t>
            </a:r>
            <a:r>
              <a:rPr lang="sk-SK" dirty="0"/>
              <a:t> /</a:t>
            </a:r>
            <a:r>
              <a:rPr lang="sk-SK" dirty="0"/>
              <a:t>Ensino</a:t>
            </a:r>
            <a:r>
              <a:rPr lang="sk-SK" dirty="0"/>
              <a:t> </a:t>
            </a:r>
            <a:r>
              <a:rPr lang="sk-SK" dirty="0"/>
              <a:t>Básico</a:t>
            </a:r>
            <a:r>
              <a:rPr lang="sk-SK" dirty="0"/>
              <a:t>      </a:t>
            </a:r>
            <a:r>
              <a:rPr lang="sk-SK" dirty="0" smtClean="0"/>
              <a:t>                </a:t>
            </a:r>
            <a:r>
              <a:rPr lang="sk-SK" dirty="0" smtClean="0"/>
              <a:t>Ensimo</a:t>
            </a:r>
            <a:r>
              <a:rPr lang="sk-SK" dirty="0" smtClean="0"/>
              <a:t> </a:t>
            </a:r>
            <a:r>
              <a:rPr lang="sk-SK" dirty="0" smtClean="0"/>
              <a:t>Secundário</a:t>
            </a:r>
            <a:r>
              <a:rPr lang="sk-SK" dirty="0" smtClean="0"/>
              <a:t>                        </a:t>
            </a:r>
            <a:endParaRPr lang="sk-SK" dirty="0"/>
          </a:p>
          <a:p>
            <a:r>
              <a:rPr lang="sk-SK" dirty="0"/>
              <a:t>1° </a:t>
            </a:r>
            <a:r>
              <a:rPr lang="sk-SK" dirty="0"/>
              <a:t>ciclo</a:t>
            </a:r>
            <a:r>
              <a:rPr lang="sk-SK" dirty="0"/>
              <a:t>                                                                       </a:t>
            </a:r>
          </a:p>
          <a:p>
            <a:r>
              <a:rPr lang="sk-SK" dirty="0"/>
              <a:t>2° </a:t>
            </a:r>
            <a:r>
              <a:rPr lang="sk-SK" dirty="0"/>
              <a:t>ciclo</a:t>
            </a:r>
            <a:r>
              <a:rPr lang="sk-SK" dirty="0"/>
              <a:t>                                                                       </a:t>
            </a:r>
          </a:p>
          <a:p>
            <a:r>
              <a:rPr lang="sk-SK" dirty="0"/>
              <a:t>3° </a:t>
            </a:r>
            <a:r>
              <a:rPr lang="sk-SK" dirty="0"/>
              <a:t>ciclo</a:t>
            </a:r>
            <a:endParaRPr lang="sk-SK" dirty="0"/>
          </a:p>
          <a:p>
            <a:r>
              <a:rPr lang="sk-SK" dirty="0" smtClean="0"/>
              <a:t>Škola rodinného typu, veľa detí z iných krajín sveta...</a:t>
            </a:r>
            <a:endParaRPr lang="sk-SK" dirty="0"/>
          </a:p>
          <a:p>
            <a:r>
              <a:rPr lang="sk-SK" dirty="0"/>
              <a:t>1° </a:t>
            </a:r>
            <a:r>
              <a:rPr lang="sk-SK" dirty="0" smtClean="0"/>
              <a:t>a 2 °</a:t>
            </a:r>
            <a:r>
              <a:rPr lang="sk-SK" dirty="0" smtClean="0"/>
              <a:t>ciclo</a:t>
            </a:r>
            <a:r>
              <a:rPr lang="sk-SK" dirty="0" smtClean="0"/>
              <a:t>  vo veľkej priestrannej budove z roku 2010  s 368 žiakmi, s ihriskami , pri školách bazény, telocvičňa, priestranné chodby s nástenkami – práce detí, knižnica, IKT trieda, kantína, v škole sa nachádza trieda pre deti s poruchami pohybového ústrojenstva, trieda s rehabilitačnými prístrojmi, pomôckami, 6 detí s terapeutmi,</a:t>
            </a:r>
          </a:p>
          <a:p>
            <a:r>
              <a:rPr lang="sk-SK" dirty="0" smtClean="0"/>
              <a:t>Vyučovanie v triede</a:t>
            </a:r>
          </a:p>
          <a:p>
            <a:r>
              <a:rPr lang="sk-SK" dirty="0" smtClean="0"/>
              <a:t>1° </a:t>
            </a:r>
            <a:r>
              <a:rPr lang="sk-SK" dirty="0" smtClean="0"/>
              <a:t>ciclo</a:t>
            </a:r>
            <a:r>
              <a:rPr lang="sk-SK" dirty="0" smtClean="0"/>
              <a:t> – matematika , nácvik sčítania do 10, veľa názornosti, počítanie na číselnej osi, deti ma privítali slovenským pozdravom, nakreslili na tabuľu slov. vlajku, v triede asistent pre problémové deti, spoločne sme spievali pesničku – deti ma naučili refrén, oslávili sme s Rafaelom narodeniny, </a:t>
            </a:r>
          </a:p>
          <a:p>
            <a:r>
              <a:rPr lang="sk-SK" dirty="0" smtClean="0"/>
              <a:t>2° </a:t>
            </a:r>
            <a:r>
              <a:rPr lang="sk-SK" dirty="0" smtClean="0"/>
              <a:t>ciclo</a:t>
            </a:r>
            <a:r>
              <a:rPr lang="sk-SK" dirty="0" smtClean="0"/>
              <a:t> – dramatická výchova, scénka na vianočný program, celá trieda zapojená do programu, v triede aj 1autista, zapojený tiež do programu, </a:t>
            </a:r>
            <a:r>
              <a:rPr lang="sk-SK" dirty="0"/>
              <a:t>bezprostredný prístup detí a učiteľa, rodinná atmosféra, </a:t>
            </a:r>
            <a:r>
              <a:rPr lang="sk-SK" dirty="0" smtClean="0"/>
              <a:t>ľahká komunikácia detí aj so mnou, text scénky mi prstom ukazovali v texte, aby som vedela, ktorú časť deja deti práve hrajú.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1508" r="44670" b="72222"/>
          <a:stretch/>
        </p:blipFill>
        <p:spPr bwMode="auto">
          <a:xfrm>
            <a:off x="2915816" y="93685"/>
            <a:ext cx="5256584" cy="8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9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4325294" cy="312551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99" y="209956"/>
            <a:ext cx="4263573" cy="310420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4" y="3429000"/>
            <a:ext cx="4300142" cy="322510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06" y="3441132"/>
            <a:ext cx="4283967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0750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4000" dirty="0" smtClean="0"/>
              <a:t>Prehliadka miest a pamiatok </a:t>
            </a:r>
          </a:p>
        </p:txBody>
      </p:sp>
      <p:sp>
        <p:nvSpPr>
          <p:cNvPr id="4" name="AutoShape 2" descr="Výsledok vyhľadávania obrázkov pre dopyt por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5" name="AutoShape 4" descr="Výsledok vyhľadávania obrázkov pre dopyt por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7174" name="Picture 6" descr="Výsledok vyhľadávania obrázkov pre dopyt po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4" y="1028296"/>
            <a:ext cx="3958971" cy="263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261924" y="1028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PORTO</a:t>
            </a:r>
            <a:endParaRPr lang="sk-SK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2130"/>
            <a:ext cx="4091947" cy="306896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7388554" y="4782619"/>
            <a:ext cx="120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VISEU</a:t>
            </a:r>
            <a:endParaRPr lang="sk-SK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8" r="24339"/>
          <a:stretch/>
        </p:blipFill>
        <p:spPr>
          <a:xfrm>
            <a:off x="307975" y="3789040"/>
            <a:ext cx="3944836" cy="2911715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398526" y="61653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Mangualde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8730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8" y="404664"/>
            <a:ext cx="2459861" cy="327981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96" y="381492"/>
            <a:ext cx="5616624" cy="3302986"/>
          </a:xfrm>
          <a:prstGeom prst="rect">
            <a:avLst/>
          </a:prstGeom>
        </p:spPr>
      </p:pic>
      <p:pic>
        <p:nvPicPr>
          <p:cNvPr id="8194" name="Picture 2" descr="C:\Users\žiak\Desktop\por\18.11. Coimbra\PB1900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7"/>
          <a:stretch/>
        </p:blipFill>
        <p:spPr bwMode="auto">
          <a:xfrm>
            <a:off x="5436984" y="3850243"/>
            <a:ext cx="3311480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žiak\Desktop\por\18.11. Coimbra\PB1900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b="30291"/>
          <a:stretch/>
        </p:blipFill>
        <p:spPr bwMode="auto">
          <a:xfrm>
            <a:off x="349926" y="3850243"/>
            <a:ext cx="4902727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39552" y="4275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COIMBRA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6766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8" y="3598674"/>
            <a:ext cx="3960440" cy="2970330"/>
          </a:xfrm>
          <a:prstGeom prst="rect">
            <a:avLst/>
          </a:prstGeom>
        </p:spPr>
      </p:pic>
      <p:pic>
        <p:nvPicPr>
          <p:cNvPr id="9218" name="Picture 2" descr="C:\Users\žiak\Desktop\por\19.11. Aveira\PB20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51"/>
          <a:stretch/>
        </p:blipFill>
        <p:spPr bwMode="auto">
          <a:xfrm>
            <a:off x="907273" y="708729"/>
            <a:ext cx="2990589" cy="27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žiak\Desktop\por\19.11. Aveira\PB20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68306"/>
            <a:ext cx="3746884" cy="28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29" y="3598674"/>
            <a:ext cx="3995936" cy="2996952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42658" y="260648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AVEIRO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574557" y="2606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Atlantický oceán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9640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1879" y="10566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Botanické záhrady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" y="567325"/>
            <a:ext cx="4200467" cy="294294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28" y="567325"/>
            <a:ext cx="3893484" cy="292011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3" y="3652560"/>
            <a:ext cx="4200467" cy="31503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88" y="3652560"/>
            <a:ext cx="4022400" cy="31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67544" y="332656"/>
            <a:ext cx="4248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Mobilita sa realizovala s finančnou podporou Európskej únie. Uvedené informácie vyjadrujú  názov autora a Európska Komisia nie je  zodpovedná za akékoľvek použitie informácií  obsiahnutých v texte.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Picture 6" descr="Výsledok vyhľadávania obrázkov pre dopyt erasmus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92" y="332656"/>
            <a:ext cx="4167604" cy="11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755576" y="4026851"/>
            <a:ext cx="2484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dirty="0"/>
              <a:t>Ďakujem za pozornosť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491880" y="5949280"/>
            <a:ext cx="5426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Mgr. Dagmar Moravčíková, ZŠ Škultétyho, Nitra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50375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Portugalský školský systém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395536" y="1484783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Základná škola</a:t>
            </a:r>
            <a:endParaRPr lang="sk-SK" sz="2000" dirty="0"/>
          </a:p>
          <a:p>
            <a:r>
              <a:rPr lang="sk-SK" sz="2000" i="1" dirty="0"/>
              <a:t>Ensino</a:t>
            </a:r>
            <a:r>
              <a:rPr lang="sk-SK" sz="2000" i="1" dirty="0"/>
              <a:t> </a:t>
            </a:r>
            <a:r>
              <a:rPr lang="sk-SK" sz="2000" i="1" dirty="0"/>
              <a:t>básico</a:t>
            </a:r>
            <a:r>
              <a:rPr lang="sk-SK" sz="2000" i="1" dirty="0"/>
              <a:t> </a:t>
            </a:r>
            <a:r>
              <a:rPr lang="sk-SK" sz="2000" dirty="0"/>
              <a:t>(povinné vzdelávanie) sa skladá z 9 rokov školskej dochádzky pre všetkých žiakov, ktorí nastúpili do školy po roku 1987/88</a:t>
            </a:r>
            <a:r>
              <a:rPr lang="sk-SK" sz="2000" dirty="0" smtClean="0"/>
              <a:t>.</a:t>
            </a:r>
          </a:p>
          <a:p>
            <a:endParaRPr lang="sk-SK" sz="2000" dirty="0"/>
          </a:p>
          <a:p>
            <a:r>
              <a:rPr lang="sk-SK" sz="2000" dirty="0" smtClean="0"/>
              <a:t>1. cyklus zahrňuje </a:t>
            </a:r>
            <a:r>
              <a:rPr lang="sk-SK" sz="2000" dirty="0"/>
              <a:t>vek 6 - 9 </a:t>
            </a:r>
            <a:r>
              <a:rPr lang="sk-SK" sz="2000" dirty="0" smtClean="0"/>
              <a:t>rokov</a:t>
            </a:r>
          </a:p>
          <a:p>
            <a:r>
              <a:rPr lang="sk-SK" sz="2000" dirty="0" smtClean="0"/>
              <a:t>2</a:t>
            </a:r>
            <a:r>
              <a:rPr lang="sk-SK" sz="2000" dirty="0"/>
              <a:t>. cyklus - vek 10 - 12 </a:t>
            </a:r>
            <a:r>
              <a:rPr lang="sk-SK" sz="2000" dirty="0" smtClean="0"/>
              <a:t>rokov</a:t>
            </a:r>
          </a:p>
          <a:p>
            <a:r>
              <a:rPr lang="sk-SK" sz="2000" dirty="0" smtClean="0"/>
              <a:t>3</a:t>
            </a:r>
            <a:r>
              <a:rPr lang="sk-SK" sz="2000" dirty="0"/>
              <a:t>. cyklus - vek 12 - 15 </a:t>
            </a:r>
            <a:r>
              <a:rPr lang="sk-SK" sz="2000" dirty="0" smtClean="0"/>
              <a:t>rokov</a:t>
            </a:r>
          </a:p>
          <a:p>
            <a:endParaRPr lang="sk-SK" sz="2000" dirty="0"/>
          </a:p>
          <a:p>
            <a:r>
              <a:rPr lang="sk-SK" sz="2000" dirty="0" smtClean="0"/>
              <a:t>Od </a:t>
            </a:r>
            <a:r>
              <a:rPr lang="sk-SK" sz="2000" dirty="0"/>
              <a:t>roku 1989/90 bola experimentálne zavedená reforma základného a stredoškolského vzdelávania, </a:t>
            </a:r>
            <a:r>
              <a:rPr lang="sk-SK" sz="2000" i="1" dirty="0"/>
              <a:t>“Reforma </a:t>
            </a:r>
            <a:r>
              <a:rPr lang="sk-SK" sz="2000" i="1" dirty="0"/>
              <a:t>Educativa</a:t>
            </a:r>
            <a:r>
              <a:rPr lang="sk-SK" sz="2000" i="1" dirty="0"/>
              <a:t>”. </a:t>
            </a:r>
            <a:endParaRPr lang="sk-SK" sz="2000" i="1" dirty="0" smtClean="0"/>
          </a:p>
          <a:p>
            <a:r>
              <a:rPr lang="sk-SK" sz="2000" dirty="0" smtClean="0"/>
              <a:t>V </a:t>
            </a:r>
            <a:r>
              <a:rPr lang="sk-SK" sz="2000" dirty="0"/>
              <a:t>roku 1990/91 boli overované nové učebné osnovy pre 2. a 3. cyklus základného a stredného školstva.</a:t>
            </a:r>
          </a:p>
          <a:p>
            <a:r>
              <a:rPr lang="sk-SK" sz="2000" dirty="0"/>
              <a:t>Tretí cyklus </a:t>
            </a:r>
            <a:r>
              <a:rPr lang="sk-SK" sz="2000" i="1" dirty="0"/>
              <a:t>ensino</a:t>
            </a:r>
            <a:r>
              <a:rPr lang="sk-SK" sz="2000" i="1" dirty="0"/>
              <a:t> </a:t>
            </a:r>
            <a:r>
              <a:rPr lang="sk-SK" sz="2000" i="1" dirty="0"/>
              <a:t>básico</a:t>
            </a:r>
            <a:r>
              <a:rPr lang="sk-SK" sz="2000" i="1" dirty="0"/>
              <a:t> </a:t>
            </a:r>
            <a:r>
              <a:rPr lang="sk-SK" sz="2000" dirty="0"/>
              <a:t>trvá tri roky, zodpovedajúce ročníkom 7 - 9. </a:t>
            </a:r>
            <a:endParaRPr lang="sk-SK" sz="2000" dirty="0" smtClean="0"/>
          </a:p>
          <a:p>
            <a:r>
              <a:rPr lang="sk-SK" sz="2000" dirty="0"/>
              <a:t>O</a:t>
            </a:r>
            <a:r>
              <a:rPr lang="sk-SK" sz="2000" dirty="0" smtClean="0"/>
              <a:t>snovy </a:t>
            </a:r>
            <a:r>
              <a:rPr lang="sk-SK" sz="2000" dirty="0"/>
              <a:t>majú všeobecnovzdelávací charakter až po 9. ročník, v ktorom sa zavádzajú učebné predmety usmerňujúce žiakov aj do odborného vzdelávania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sp>
        <p:nvSpPr>
          <p:cNvPr id="4" name="BlokTextu 3"/>
          <p:cNvSpPr txBox="1"/>
          <p:nvPr/>
        </p:nvSpPr>
        <p:spPr>
          <a:xfrm>
            <a:off x="179512" y="1886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www.saaic.sk/nrcg/Handbook/countries1/POR/index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70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0018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> </a:t>
            </a:r>
            <a:r>
              <a:rPr lang="sk-SK" dirty="0" smtClean="0"/>
              <a:t>Mangualde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EDU </a:t>
            </a:r>
            <a:r>
              <a:rPr lang="sk-SK" dirty="0" smtClean="0"/>
              <a:t>for</a:t>
            </a:r>
            <a:r>
              <a:rPr lang="sk-SK" dirty="0" smtClean="0"/>
              <a:t> </a:t>
            </a:r>
            <a:r>
              <a:rPr lang="sk-SK" dirty="0" smtClean="0"/>
              <a:t>training</a:t>
            </a:r>
            <a:r>
              <a:rPr lang="sk-SK" dirty="0" smtClean="0"/>
              <a:t> center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79512" y="162880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Agrupamento</a:t>
            </a:r>
            <a:r>
              <a:rPr lang="sk-SK" dirty="0" smtClean="0"/>
              <a:t> </a:t>
            </a:r>
            <a:r>
              <a:rPr lang="sk-SK" dirty="0" smtClean="0"/>
              <a:t>de</a:t>
            </a:r>
            <a:r>
              <a:rPr lang="sk-SK" dirty="0" smtClean="0"/>
              <a:t> </a:t>
            </a:r>
            <a:r>
              <a:rPr lang="sk-SK" dirty="0" smtClean="0"/>
              <a:t>Escolas</a:t>
            </a:r>
            <a:r>
              <a:rPr lang="sk-SK" dirty="0" smtClean="0"/>
              <a:t> </a:t>
            </a:r>
            <a:r>
              <a:rPr lang="sk-SK" dirty="0" smtClean="0"/>
              <a:t>de</a:t>
            </a:r>
            <a:r>
              <a:rPr lang="sk-SK" dirty="0" smtClean="0"/>
              <a:t>  </a:t>
            </a:r>
            <a:r>
              <a:rPr lang="sk-SK" dirty="0" smtClean="0"/>
              <a:t>Mangualde</a:t>
            </a:r>
            <a:r>
              <a:rPr lang="sk-SK" dirty="0" smtClean="0"/>
              <a:t> – dynamická škola, ktorá poskytuje predškolské, primárne aj sekundárne vzdelávanie. Školu navštevuje veľký počet žiakov z multikultúrneho prostredia, má skúsenosti so vzdelávaním žiakov so špeciálnymi potrebami a využíva metodológiu CLIL.</a:t>
            </a:r>
          </a:p>
          <a:p>
            <a:r>
              <a:rPr lang="sk-SK" dirty="0" smtClean="0"/>
              <a:t>Škola v </a:t>
            </a:r>
            <a:r>
              <a:rPr lang="sk-SK" dirty="0" smtClean="0"/>
              <a:t>Mangualde</a:t>
            </a:r>
            <a:r>
              <a:rPr lang="sk-SK" dirty="0" smtClean="0"/>
              <a:t> pôsobí aj ako  tréningové centrum pre pedagógov zo spádovej oblasti. Zlučuje 6 veľkých škôl patriacich do oblasti </a:t>
            </a:r>
            <a:r>
              <a:rPr lang="sk-SK" dirty="0" smtClean="0"/>
              <a:t>Viseu</a:t>
            </a:r>
            <a:r>
              <a:rPr lang="sk-SK" dirty="0" smtClean="0"/>
              <a:t>.  EDUFOR  sa zameriava na využívanie nových technológií na školách, ponúka kurzy pre učiteľov a </a:t>
            </a:r>
            <a:r>
              <a:rPr lang="sk-SK" dirty="0" smtClean="0"/>
              <a:t>pedag</a:t>
            </a:r>
            <a:r>
              <a:rPr lang="sk-SK" dirty="0" smtClean="0"/>
              <a:t>. zamestnancov v rámci ERASMUS+ K1. V roku 2016 otvorili Laboratórium pre školu budúcnosti.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0" y="4293096"/>
            <a:ext cx="2736304" cy="205222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30" y="4293096"/>
            <a:ext cx="2664296" cy="199822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4315085"/>
            <a:ext cx="2677667" cy="2008250"/>
          </a:xfrm>
          <a:prstGeom prst="rect">
            <a:avLst/>
          </a:prstGeom>
        </p:spPr>
      </p:pic>
      <p:pic>
        <p:nvPicPr>
          <p:cNvPr id="10242" name="Picture 2" descr="http://www.escolasdemangualde.pt/wp-content/themes/aem/images/aem_hea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757786" cy="9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4" y="376486"/>
            <a:ext cx="3911294" cy="293347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4977"/>
            <a:ext cx="3960440" cy="297033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4" y="3645024"/>
            <a:ext cx="3995936" cy="299695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8" y="3645024"/>
            <a:ext cx="4031939" cy="30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 </a:t>
            </a:r>
            <a:r>
              <a:rPr lang="sk-SK" dirty="0" smtClean="0"/>
              <a:t>Penalva</a:t>
            </a:r>
            <a:r>
              <a:rPr lang="sk-SK" dirty="0" smtClean="0"/>
              <a:t> </a:t>
            </a:r>
          </a:p>
          <a:p>
            <a:pPr algn="l"/>
            <a:r>
              <a:rPr lang="sk-SK" dirty="0" smtClean="0"/>
              <a:t> do </a:t>
            </a:r>
            <a:r>
              <a:rPr lang="sk-SK" dirty="0" smtClean="0"/>
              <a:t>Castelo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51520" y="1425467"/>
            <a:ext cx="82030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Škola zastrešuje:       / 880 žiakov, 113 učiteľov /</a:t>
            </a:r>
          </a:p>
          <a:p>
            <a:r>
              <a:rPr lang="sk-SK" dirty="0" smtClean="0"/>
              <a:t>Predškolské zariadenie / </a:t>
            </a:r>
            <a:r>
              <a:rPr lang="sk-SK" dirty="0" smtClean="0"/>
              <a:t>Jardin</a:t>
            </a:r>
            <a:r>
              <a:rPr lang="sk-SK" dirty="0" smtClean="0"/>
              <a:t> </a:t>
            </a:r>
            <a:r>
              <a:rPr lang="sk-SK" dirty="0" smtClean="0"/>
              <a:t>de</a:t>
            </a:r>
            <a:r>
              <a:rPr lang="sk-SK" dirty="0" smtClean="0"/>
              <a:t> </a:t>
            </a:r>
            <a:r>
              <a:rPr lang="sk-SK" dirty="0" smtClean="0"/>
              <a:t>Infancia</a:t>
            </a:r>
            <a:endParaRPr lang="sk-SK" dirty="0" smtClean="0"/>
          </a:p>
          <a:p>
            <a:r>
              <a:rPr lang="sk-SK" dirty="0" smtClean="0"/>
              <a:t>Basic</a:t>
            </a:r>
            <a:r>
              <a:rPr lang="sk-SK" dirty="0" smtClean="0"/>
              <a:t> </a:t>
            </a:r>
            <a:r>
              <a:rPr lang="sk-SK" dirty="0" smtClean="0"/>
              <a:t>Education</a:t>
            </a:r>
            <a:r>
              <a:rPr lang="sk-SK" dirty="0" smtClean="0"/>
              <a:t> /</a:t>
            </a:r>
            <a:r>
              <a:rPr lang="sk-SK" dirty="0" smtClean="0"/>
              <a:t>Ensino</a:t>
            </a:r>
            <a:r>
              <a:rPr lang="sk-SK" dirty="0" smtClean="0"/>
              <a:t> </a:t>
            </a:r>
            <a:r>
              <a:rPr lang="sk-SK" dirty="0" smtClean="0"/>
              <a:t>Básico</a:t>
            </a:r>
            <a:r>
              <a:rPr lang="sk-SK" dirty="0" smtClean="0"/>
              <a:t>                              </a:t>
            </a:r>
            <a:r>
              <a:rPr lang="sk-SK" dirty="0" smtClean="0"/>
              <a:t>Ensimo</a:t>
            </a:r>
            <a:r>
              <a:rPr lang="sk-SK" dirty="0" smtClean="0"/>
              <a:t> </a:t>
            </a:r>
            <a:r>
              <a:rPr lang="sk-SK" dirty="0" smtClean="0"/>
              <a:t>Secundário</a:t>
            </a:r>
            <a:endParaRPr lang="sk-SK" dirty="0" smtClean="0"/>
          </a:p>
          <a:p>
            <a:r>
              <a:rPr lang="sk-SK" dirty="0" smtClean="0"/>
              <a:t>1° </a:t>
            </a:r>
            <a:r>
              <a:rPr lang="sk-SK" dirty="0" smtClean="0"/>
              <a:t>ciclo</a:t>
            </a:r>
            <a:r>
              <a:rPr lang="sk-SK" dirty="0" smtClean="0"/>
              <a:t>                                                                        Študenti  </a:t>
            </a:r>
            <a:r>
              <a:rPr lang="sk-SK" dirty="0"/>
              <a:t>- fyzika, biológia, </a:t>
            </a:r>
            <a:r>
              <a:rPr lang="sk-SK" dirty="0" smtClean="0"/>
              <a:t>psych</a:t>
            </a:r>
            <a:endParaRPr lang="sk-SK" dirty="0" smtClean="0"/>
          </a:p>
          <a:p>
            <a:r>
              <a:rPr lang="sk-SK" dirty="0" smtClean="0"/>
              <a:t>2° </a:t>
            </a:r>
            <a:r>
              <a:rPr lang="sk-SK" dirty="0" smtClean="0"/>
              <a:t>ciclo</a:t>
            </a:r>
            <a:r>
              <a:rPr lang="sk-SK" dirty="0" smtClean="0"/>
              <a:t>                                                                        </a:t>
            </a:r>
            <a:r>
              <a:rPr lang="sk-SK" dirty="0" smtClean="0"/>
              <a:t>Cursos</a:t>
            </a:r>
            <a:r>
              <a:rPr lang="sk-SK" dirty="0" smtClean="0"/>
              <a:t> </a:t>
            </a:r>
            <a:r>
              <a:rPr lang="sk-SK" dirty="0" smtClean="0"/>
              <a:t>profissionais</a:t>
            </a:r>
            <a:endParaRPr lang="sk-SK" dirty="0"/>
          </a:p>
          <a:p>
            <a:r>
              <a:rPr lang="sk-SK" dirty="0" smtClean="0"/>
              <a:t>3° </a:t>
            </a:r>
            <a:r>
              <a:rPr lang="sk-SK" dirty="0" smtClean="0"/>
              <a:t>ciclo</a:t>
            </a:r>
            <a:endParaRPr lang="sk-SK" dirty="0"/>
          </a:p>
          <a:p>
            <a:r>
              <a:rPr lang="sk-SK" dirty="0" smtClean="0"/>
              <a:t>Samostatná budova  so 4  triedami pre  „škôlku“ –  deti majú rovnošaty , farebne rozlíšené podľa veku, každá trieda  s kútikom na tvorivé dielne, hracia časť so zameraním na umeleckú činnosť, deti v škôlke nespia. </a:t>
            </a:r>
          </a:p>
          <a:p>
            <a:r>
              <a:rPr lang="sk-SK" dirty="0"/>
              <a:t>Samostatná budova </a:t>
            </a:r>
            <a:r>
              <a:rPr lang="sk-SK" dirty="0" smtClean="0"/>
              <a:t> pre triedy - 1° cyklus </a:t>
            </a:r>
            <a:endParaRPr lang="sk-SK" dirty="0"/>
          </a:p>
          <a:p>
            <a:r>
              <a:rPr lang="sk-SK" dirty="0" smtClean="0"/>
              <a:t>V triedach veľké priestranné nástenky na práce detí, IKT technika, priestranné triedy bez skríň, viac priestoru na </a:t>
            </a:r>
            <a:r>
              <a:rPr lang="sk-SK" dirty="0"/>
              <a:t>tvorivú činnosť </a:t>
            </a:r>
            <a:r>
              <a:rPr lang="sk-SK" dirty="0" smtClean="0"/>
              <a:t>detí a </a:t>
            </a:r>
            <a:r>
              <a:rPr lang="sk-SK" dirty="0"/>
              <a:t>množstvo pomôcok</a:t>
            </a:r>
            <a:r>
              <a:rPr lang="sk-SK" dirty="0" smtClean="0"/>
              <a:t>, v triedach asistent pre deti s rôznymi poruchami, personál počas prestávok, učitelia v „kantíne“, oddychový čas na kávu, čaj, koláčik – v každej škole rovnaký sortiment s obsluhou.</a:t>
            </a:r>
          </a:p>
          <a:p>
            <a:r>
              <a:rPr lang="sk-SK" dirty="0" smtClean="0"/>
              <a:t>Učitelia i žiaci využívajú  čipové karty na vstup do školy / turnikety/, na stravu/bufet, obedy, školské pomôcky. Škola  </a:t>
            </a:r>
            <a:r>
              <a:rPr lang="sk-SK" dirty="0"/>
              <a:t>využíva školské </a:t>
            </a:r>
            <a:r>
              <a:rPr lang="sk-SK" dirty="0" smtClean="0"/>
              <a:t>autobusy na zvoz žiakov do škôl.</a:t>
            </a:r>
          </a:p>
          <a:p>
            <a:r>
              <a:rPr lang="sk-SK" dirty="0" smtClean="0"/>
              <a:t>V školách je personál na predaj školských pomôcok, personál v školskej knižnici, personál počas prestávok, personál v kuchyni, tlač materiálov/administratíva.</a:t>
            </a:r>
          </a:p>
        </p:txBody>
      </p:sp>
      <p:pic>
        <p:nvPicPr>
          <p:cNvPr id="4098" name="Picture 2" descr="Agrupamento de Escolas de Penalva do Cast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6286"/>
            <a:ext cx="5472608" cy="11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0" y="417575"/>
            <a:ext cx="4148304" cy="311122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82" y="417575"/>
            <a:ext cx="4122977" cy="318258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8" y="3645024"/>
            <a:ext cx="4122974" cy="30922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83" y="3645022"/>
            <a:ext cx="4122977" cy="30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88"/>
            <a:ext cx="8229600" cy="1143000"/>
          </a:xfrm>
        </p:spPr>
        <p:txBody>
          <a:bodyPr/>
          <a:lstStyle/>
          <a:p>
            <a:pPr algn="l"/>
            <a:r>
              <a:rPr lang="sk-SK" dirty="0" smtClean="0"/>
              <a:t>Vyučovanie 3° </a:t>
            </a:r>
            <a:r>
              <a:rPr lang="sk-SK" dirty="0" smtClean="0"/>
              <a:t>ciclo</a:t>
            </a:r>
            <a:endParaRPr lang="sk-SK" dirty="0"/>
          </a:p>
        </p:txBody>
      </p:sp>
      <p:pic>
        <p:nvPicPr>
          <p:cNvPr id="5122" name="Picture 2" descr="Výsledok vyhľadávania obrázkov pre dopyt gitara kresb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5"/>
          <a:stretch/>
        </p:blipFill>
        <p:spPr bwMode="auto">
          <a:xfrm rot="17875711">
            <a:off x="1615343" y="2422862"/>
            <a:ext cx="2232176" cy="7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31420" y="94559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Trieda rozdelená na tri skupiny – vyučovanie  so zameraním na rozvoj praktických, technických a umeleckých  zručností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31420" y="1683944"/>
            <a:ext cx="2180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1.skupina  - 8 žiakov, hodina  – hra na gitaru, príprava na vianočné vystúpenie.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687804" y="154544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2.skupina  - 16 žiakov, hodina – varenie, pečenie.</a:t>
            </a:r>
          </a:p>
          <a:p>
            <a:r>
              <a:rPr lang="sk-SK" dirty="0" smtClean="0"/>
              <a:t>Na internete si žiaci s učiteľom vybrali recept, na PC  prečítali a zistili ingrediencie, pripravili suroviny a prakticky si vyskúšali postup prípravy koláča.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83568" y="4031199"/>
            <a:ext cx="437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3.skupina  - práca na PC, technická výchova.</a:t>
            </a:r>
            <a:endParaRPr lang="sk-SK" dirty="0"/>
          </a:p>
        </p:txBody>
      </p:sp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0" b="19228"/>
          <a:stretch/>
        </p:blipFill>
        <p:spPr bwMode="auto">
          <a:xfrm>
            <a:off x="5058729" y="3571049"/>
            <a:ext cx="1493124" cy="12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portugalský kolá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89" y="2914600"/>
            <a:ext cx="1681467" cy="11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35046" y="4869160"/>
            <a:ext cx="84414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Vyučovanie – </a:t>
            </a:r>
            <a:r>
              <a:rPr lang="sk-SK" sz="2100" dirty="0" smtClean="0"/>
              <a:t>špeciálna trieda s poruchami  učenia, 12 žiakov, žiaci nie sú začlenení v normálnej triede, samostatný pedagóg, pomalé tempo učenia, individuálny prístup, viac času na precvičovanie správnych  tvarov  písania a čítania v </a:t>
            </a:r>
            <a:r>
              <a:rPr lang="sk-SK" sz="2100" dirty="0" smtClean="0"/>
              <a:t>portug</a:t>
            </a:r>
            <a:r>
              <a:rPr lang="sk-SK" sz="2100" dirty="0" smtClean="0"/>
              <a:t>. Jazyku.</a:t>
            </a:r>
            <a:endParaRPr lang="sk-SK" sz="2100" dirty="0"/>
          </a:p>
        </p:txBody>
      </p:sp>
    </p:spTree>
    <p:extLst>
      <p:ext uri="{BB962C8B-B14F-4D97-AF65-F5344CB8AC3E}">
        <p14:creationId xmlns:p14="http://schemas.microsoft.com/office/powerpoint/2010/main" val="34771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36104" y="1581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 smtClean="0"/>
              <a:t>CANAS </a:t>
            </a:r>
          </a:p>
          <a:p>
            <a:pPr algn="l"/>
            <a:r>
              <a:rPr lang="sk-SK" dirty="0" smtClean="0"/>
              <a:t>de</a:t>
            </a:r>
            <a:r>
              <a:rPr lang="sk-SK" dirty="0" smtClean="0"/>
              <a:t> </a:t>
            </a:r>
            <a:r>
              <a:rPr lang="sk-SK" dirty="0" smtClean="0"/>
              <a:t>Senhorin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156792" y="1388384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Škola zastrešuje:       / </a:t>
            </a:r>
            <a:r>
              <a:rPr lang="sk-SK" dirty="0" smtClean="0"/>
              <a:t>603 </a:t>
            </a:r>
            <a:r>
              <a:rPr lang="sk-SK" dirty="0"/>
              <a:t>žiakov, </a:t>
            </a:r>
            <a:r>
              <a:rPr lang="sk-SK" dirty="0" smtClean="0"/>
              <a:t>89 </a:t>
            </a:r>
            <a:r>
              <a:rPr lang="sk-SK" dirty="0"/>
              <a:t>učiteľov /</a:t>
            </a:r>
          </a:p>
          <a:p>
            <a:r>
              <a:rPr lang="sk-SK" dirty="0"/>
              <a:t>Predškolské zariadenie / </a:t>
            </a:r>
            <a:r>
              <a:rPr lang="sk-SK" dirty="0"/>
              <a:t>Jardin</a:t>
            </a:r>
            <a:r>
              <a:rPr lang="sk-SK" dirty="0"/>
              <a:t> </a:t>
            </a:r>
            <a:r>
              <a:rPr lang="sk-SK" dirty="0"/>
              <a:t>de</a:t>
            </a:r>
            <a:r>
              <a:rPr lang="sk-SK" dirty="0"/>
              <a:t> </a:t>
            </a:r>
            <a:r>
              <a:rPr lang="sk-SK" dirty="0" smtClean="0"/>
              <a:t>Infancia</a:t>
            </a:r>
            <a:endParaRPr lang="sk-SK" dirty="0" smtClean="0"/>
          </a:p>
          <a:p>
            <a:r>
              <a:rPr lang="sk-SK" dirty="0" smtClean="0"/>
              <a:t>Basic</a:t>
            </a:r>
            <a:r>
              <a:rPr lang="sk-SK" dirty="0" smtClean="0"/>
              <a:t> </a:t>
            </a:r>
            <a:r>
              <a:rPr lang="sk-SK" dirty="0"/>
              <a:t>Education</a:t>
            </a:r>
            <a:r>
              <a:rPr lang="sk-SK" dirty="0"/>
              <a:t> /</a:t>
            </a:r>
            <a:r>
              <a:rPr lang="sk-SK" dirty="0"/>
              <a:t>Ensino</a:t>
            </a:r>
            <a:r>
              <a:rPr lang="sk-SK" dirty="0"/>
              <a:t> </a:t>
            </a:r>
            <a:r>
              <a:rPr lang="sk-SK" dirty="0"/>
              <a:t>Básico</a:t>
            </a:r>
            <a:r>
              <a:rPr lang="sk-SK" dirty="0"/>
              <a:t>                              </a:t>
            </a:r>
            <a:endParaRPr lang="sk-SK" dirty="0" smtClean="0"/>
          </a:p>
          <a:p>
            <a:r>
              <a:rPr lang="sk-SK" dirty="0" smtClean="0"/>
              <a:t>1</a:t>
            </a:r>
            <a:r>
              <a:rPr lang="sk-SK" dirty="0"/>
              <a:t>° </a:t>
            </a:r>
            <a:r>
              <a:rPr lang="sk-SK" dirty="0"/>
              <a:t>ciclo</a:t>
            </a:r>
            <a:r>
              <a:rPr lang="sk-SK" dirty="0"/>
              <a:t>                                                                       </a:t>
            </a:r>
            <a:endParaRPr lang="sk-SK" dirty="0" smtClean="0"/>
          </a:p>
          <a:p>
            <a:r>
              <a:rPr lang="sk-SK" dirty="0" smtClean="0"/>
              <a:t>2</a:t>
            </a:r>
            <a:r>
              <a:rPr lang="sk-SK" dirty="0"/>
              <a:t>° </a:t>
            </a:r>
            <a:r>
              <a:rPr lang="sk-SK" dirty="0"/>
              <a:t>ciclo</a:t>
            </a:r>
            <a:r>
              <a:rPr lang="sk-SK" dirty="0"/>
              <a:t>                                                                       </a:t>
            </a:r>
            <a:endParaRPr lang="sk-SK" dirty="0" smtClean="0"/>
          </a:p>
          <a:p>
            <a:r>
              <a:rPr lang="sk-SK" dirty="0" smtClean="0"/>
              <a:t>3</a:t>
            </a:r>
            <a:r>
              <a:rPr lang="sk-SK" dirty="0"/>
              <a:t>° </a:t>
            </a:r>
            <a:r>
              <a:rPr lang="sk-SK" dirty="0"/>
              <a:t>ciclo</a:t>
            </a:r>
            <a:endParaRPr lang="sk-SK" dirty="0"/>
          </a:p>
          <a:p>
            <a:r>
              <a:rPr lang="sk-SK" dirty="0"/>
              <a:t>Ensimo</a:t>
            </a:r>
            <a:r>
              <a:rPr lang="sk-SK" dirty="0"/>
              <a:t> </a:t>
            </a:r>
            <a:r>
              <a:rPr lang="sk-SK" dirty="0"/>
              <a:t>Secundário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Predškolské zariadenie</a:t>
            </a:r>
            <a:endParaRPr lang="sk-SK" dirty="0"/>
          </a:p>
          <a:p>
            <a:r>
              <a:rPr lang="sk-SK" dirty="0"/>
              <a:t>Samostatná budova  s triedami pre  „škôlku“ –  deti </a:t>
            </a:r>
            <a:r>
              <a:rPr lang="sk-SK" dirty="0" smtClean="0"/>
              <a:t>majú rovnošaty </a:t>
            </a:r>
            <a:r>
              <a:rPr lang="sk-SK" dirty="0"/>
              <a:t>a farebne rozlíšené podľa veku, </a:t>
            </a:r>
            <a:r>
              <a:rPr lang="sk-SK" dirty="0" smtClean="0"/>
              <a:t>špeciálna trieda pre deti s poruchami , špeciálne pomôcky na precvičovanie poškodenia zmyslových vnemov, motoriky , v škôlke si pestujú vo vlastnej záhradke zeleninu a ovocie.</a:t>
            </a:r>
            <a:endParaRPr lang="sk-SK" dirty="0"/>
          </a:p>
          <a:p>
            <a:r>
              <a:rPr lang="sk-SK" dirty="0"/>
              <a:t>1° cyklus</a:t>
            </a:r>
          </a:p>
          <a:p>
            <a:r>
              <a:rPr lang="sk-SK" dirty="0"/>
              <a:t>V triedach veľké </a:t>
            </a:r>
            <a:r>
              <a:rPr lang="sk-SK" dirty="0" smtClean="0"/>
              <a:t>priestranné </a:t>
            </a:r>
            <a:r>
              <a:rPr lang="sk-SK" dirty="0"/>
              <a:t>nástenky na práce detí, IKT technika, priestranné triedy bez skríň, viac priestoru na tvorivú činnosť detí a množstvo pomôcok, v triedach asistent pre deti s poruchami </a:t>
            </a:r>
            <a:r>
              <a:rPr lang="sk-SK" dirty="0" smtClean="0"/>
              <a:t>učenia.</a:t>
            </a:r>
            <a:endParaRPr lang="sk-SK" dirty="0"/>
          </a:p>
        </p:txBody>
      </p:sp>
      <p:pic>
        <p:nvPicPr>
          <p:cNvPr id="3074" name="Picture 2" descr="http://www.aecanas.org/imagens/moch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07" y="116633"/>
            <a:ext cx="17317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18" y="3514303"/>
            <a:ext cx="3995936" cy="299695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45" y="300962"/>
            <a:ext cx="3978188" cy="298364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" y="300962"/>
            <a:ext cx="4067944" cy="305095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b="10704"/>
          <a:stretch/>
        </p:blipFill>
        <p:spPr>
          <a:xfrm>
            <a:off x="353616" y="3514303"/>
            <a:ext cx="4050820" cy="29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932</Words>
  <Application>Microsoft Office PowerPoint</Application>
  <PresentationFormat>Prezentácia na obrazovke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PORTUGALSKO</vt:lpstr>
      <vt:lpstr>Portugalský školský systém</vt:lpstr>
      <vt:lpstr> Mangualde EDU for training center</vt:lpstr>
      <vt:lpstr>Prezentácia programu PowerPoint</vt:lpstr>
      <vt:lpstr>Prezentácia programu PowerPoint</vt:lpstr>
      <vt:lpstr>Prezentácia programu PowerPoint</vt:lpstr>
      <vt:lpstr>Vyučovanie 3° ciclo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PORTUGALSKO</dc:title>
  <dc:creator>žiak</dc:creator>
  <cp:lastModifiedBy>žiak</cp:lastModifiedBy>
  <cp:revision>36</cp:revision>
  <dcterms:created xsi:type="dcterms:W3CDTF">2016-11-22T19:32:07Z</dcterms:created>
  <dcterms:modified xsi:type="dcterms:W3CDTF">2016-12-10T17:25:19Z</dcterms:modified>
</cp:coreProperties>
</file>