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77" r:id="rId15"/>
    <p:sldId id="281" r:id="rId16"/>
    <p:sldId id="280" r:id="rId17"/>
    <p:sldId id="282" r:id="rId18"/>
    <p:sldId id="268" r:id="rId19"/>
    <p:sldId id="270" r:id="rId20"/>
    <p:sldId id="269" r:id="rId21"/>
    <p:sldId id="271" r:id="rId22"/>
    <p:sldId id="272" r:id="rId23"/>
    <p:sldId id="273" r:id="rId24"/>
    <p:sldId id="274" r:id="rId25"/>
    <p:sldId id="275" r:id="rId26"/>
    <p:sldId id="278" r:id="rId27"/>
    <p:sldId id="279" r:id="rId28"/>
    <p:sldId id="284" r:id="rId29"/>
    <p:sldId id="283" r:id="rId3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09" autoAdjust="0"/>
  </p:normalViewPr>
  <p:slideViewPr>
    <p:cSldViewPr>
      <p:cViewPr varScale="1">
        <p:scale>
          <a:sx n="72" d="100"/>
          <a:sy n="72" d="100"/>
        </p:scale>
        <p:origin x="-13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31E7EC78-0781-4260-8EF9-8C6442900AEA}" type="datetimeFigureOut">
              <a:rPr lang="sk-SK" smtClean="0"/>
              <a:t>4.12.2016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826531F-FD3F-4347-B5DC-C5949156CEEC}" type="slidenum">
              <a:rPr lang="sk-SK" smtClean="0"/>
              <a:t>‹#›</a:t>
            </a:fld>
            <a:endParaRPr lang="sk-SK"/>
          </a:p>
        </p:txBody>
      </p:sp>
    </p:spTree>
    <p:extLst>
      <p:ext uri="{BB962C8B-B14F-4D97-AF65-F5344CB8AC3E}">
        <p14:creationId xmlns:p14="http://schemas.microsoft.com/office/powerpoint/2010/main" val="167076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1E7EC78-0781-4260-8EF9-8C6442900AEA}" type="datetimeFigureOut">
              <a:rPr lang="sk-SK" smtClean="0"/>
              <a:t>4.12.2016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826531F-FD3F-4347-B5DC-C5949156CEEC}" type="slidenum">
              <a:rPr lang="sk-SK" smtClean="0"/>
              <a:t>‹#›</a:t>
            </a:fld>
            <a:endParaRPr lang="sk-SK"/>
          </a:p>
        </p:txBody>
      </p:sp>
    </p:spTree>
    <p:extLst>
      <p:ext uri="{BB962C8B-B14F-4D97-AF65-F5344CB8AC3E}">
        <p14:creationId xmlns:p14="http://schemas.microsoft.com/office/powerpoint/2010/main" val="1386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1E7EC78-0781-4260-8EF9-8C6442900AEA}" type="datetimeFigureOut">
              <a:rPr lang="sk-SK" smtClean="0"/>
              <a:t>4.12.2016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826531F-FD3F-4347-B5DC-C5949156CEEC}" type="slidenum">
              <a:rPr lang="sk-SK" smtClean="0"/>
              <a:t>‹#›</a:t>
            </a:fld>
            <a:endParaRPr lang="sk-SK"/>
          </a:p>
        </p:txBody>
      </p:sp>
    </p:spTree>
    <p:extLst>
      <p:ext uri="{BB962C8B-B14F-4D97-AF65-F5344CB8AC3E}">
        <p14:creationId xmlns:p14="http://schemas.microsoft.com/office/powerpoint/2010/main" val="289780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31E7EC78-0781-4260-8EF9-8C6442900AEA}" type="datetimeFigureOut">
              <a:rPr lang="sk-SK" smtClean="0"/>
              <a:t>4.12.2016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826531F-FD3F-4347-B5DC-C5949156CEEC}" type="slidenum">
              <a:rPr lang="sk-SK" smtClean="0"/>
              <a:t>‹#›</a:t>
            </a:fld>
            <a:endParaRPr lang="sk-SK"/>
          </a:p>
        </p:txBody>
      </p:sp>
    </p:spTree>
    <p:extLst>
      <p:ext uri="{BB962C8B-B14F-4D97-AF65-F5344CB8AC3E}">
        <p14:creationId xmlns:p14="http://schemas.microsoft.com/office/powerpoint/2010/main" val="146865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31E7EC78-0781-4260-8EF9-8C6442900AEA}" type="datetimeFigureOut">
              <a:rPr lang="sk-SK" smtClean="0"/>
              <a:t>4.12.2016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826531F-FD3F-4347-B5DC-C5949156CEEC}" type="slidenum">
              <a:rPr lang="sk-SK" smtClean="0"/>
              <a:t>‹#›</a:t>
            </a:fld>
            <a:endParaRPr lang="sk-SK"/>
          </a:p>
        </p:txBody>
      </p:sp>
    </p:spTree>
    <p:extLst>
      <p:ext uri="{BB962C8B-B14F-4D97-AF65-F5344CB8AC3E}">
        <p14:creationId xmlns:p14="http://schemas.microsoft.com/office/powerpoint/2010/main" val="297530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31E7EC78-0781-4260-8EF9-8C6442900AEA}" type="datetimeFigureOut">
              <a:rPr lang="sk-SK" smtClean="0"/>
              <a:t>4.12.2016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826531F-FD3F-4347-B5DC-C5949156CEEC}" type="slidenum">
              <a:rPr lang="sk-SK" smtClean="0"/>
              <a:t>‹#›</a:t>
            </a:fld>
            <a:endParaRPr lang="sk-SK"/>
          </a:p>
        </p:txBody>
      </p:sp>
    </p:spTree>
    <p:extLst>
      <p:ext uri="{BB962C8B-B14F-4D97-AF65-F5344CB8AC3E}">
        <p14:creationId xmlns:p14="http://schemas.microsoft.com/office/powerpoint/2010/main" val="116939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31E7EC78-0781-4260-8EF9-8C6442900AEA}" type="datetimeFigureOut">
              <a:rPr lang="sk-SK" smtClean="0"/>
              <a:t>4.12.2016</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7826531F-FD3F-4347-B5DC-C5949156CEEC}" type="slidenum">
              <a:rPr lang="sk-SK" smtClean="0"/>
              <a:t>‹#›</a:t>
            </a:fld>
            <a:endParaRPr lang="sk-SK"/>
          </a:p>
        </p:txBody>
      </p:sp>
    </p:spTree>
    <p:extLst>
      <p:ext uri="{BB962C8B-B14F-4D97-AF65-F5344CB8AC3E}">
        <p14:creationId xmlns:p14="http://schemas.microsoft.com/office/powerpoint/2010/main" val="249574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31E7EC78-0781-4260-8EF9-8C6442900AEA}" type="datetimeFigureOut">
              <a:rPr lang="sk-SK" smtClean="0"/>
              <a:t>4.12.2016</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7826531F-FD3F-4347-B5DC-C5949156CEEC}" type="slidenum">
              <a:rPr lang="sk-SK" smtClean="0"/>
              <a:t>‹#›</a:t>
            </a:fld>
            <a:endParaRPr lang="sk-SK"/>
          </a:p>
        </p:txBody>
      </p:sp>
    </p:spTree>
    <p:extLst>
      <p:ext uri="{BB962C8B-B14F-4D97-AF65-F5344CB8AC3E}">
        <p14:creationId xmlns:p14="http://schemas.microsoft.com/office/powerpoint/2010/main" val="284138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31E7EC78-0781-4260-8EF9-8C6442900AEA}" type="datetimeFigureOut">
              <a:rPr lang="sk-SK" smtClean="0"/>
              <a:t>4.12.2016</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7826531F-FD3F-4347-B5DC-C5949156CEEC}" type="slidenum">
              <a:rPr lang="sk-SK" smtClean="0"/>
              <a:t>‹#›</a:t>
            </a:fld>
            <a:endParaRPr lang="sk-SK"/>
          </a:p>
        </p:txBody>
      </p:sp>
    </p:spTree>
    <p:extLst>
      <p:ext uri="{BB962C8B-B14F-4D97-AF65-F5344CB8AC3E}">
        <p14:creationId xmlns:p14="http://schemas.microsoft.com/office/powerpoint/2010/main" val="35929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31E7EC78-0781-4260-8EF9-8C6442900AEA}" type="datetimeFigureOut">
              <a:rPr lang="sk-SK" smtClean="0"/>
              <a:t>4.12.2016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826531F-FD3F-4347-B5DC-C5949156CEEC}" type="slidenum">
              <a:rPr lang="sk-SK" smtClean="0"/>
              <a:t>‹#›</a:t>
            </a:fld>
            <a:endParaRPr lang="sk-SK"/>
          </a:p>
        </p:txBody>
      </p:sp>
    </p:spTree>
    <p:extLst>
      <p:ext uri="{BB962C8B-B14F-4D97-AF65-F5344CB8AC3E}">
        <p14:creationId xmlns:p14="http://schemas.microsoft.com/office/powerpoint/2010/main" val="387650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31E7EC78-0781-4260-8EF9-8C6442900AEA}" type="datetimeFigureOut">
              <a:rPr lang="sk-SK" smtClean="0"/>
              <a:t>4.12.2016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826531F-FD3F-4347-B5DC-C5949156CEEC}" type="slidenum">
              <a:rPr lang="sk-SK" smtClean="0"/>
              <a:t>‹#›</a:t>
            </a:fld>
            <a:endParaRPr lang="sk-SK"/>
          </a:p>
        </p:txBody>
      </p:sp>
    </p:spTree>
    <p:extLst>
      <p:ext uri="{BB962C8B-B14F-4D97-AF65-F5344CB8AC3E}">
        <p14:creationId xmlns:p14="http://schemas.microsoft.com/office/powerpoint/2010/main" val="29162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7EC78-0781-4260-8EF9-8C6442900AEA}" type="datetimeFigureOut">
              <a:rPr lang="sk-SK" smtClean="0"/>
              <a:t>4.12.2016</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6531F-FD3F-4347-B5DC-C5949156CEEC}" type="slidenum">
              <a:rPr lang="sk-SK" smtClean="0"/>
              <a:t>‹#›</a:t>
            </a:fld>
            <a:endParaRPr lang="sk-SK"/>
          </a:p>
        </p:txBody>
      </p:sp>
    </p:spTree>
    <p:extLst>
      <p:ext uri="{BB962C8B-B14F-4D97-AF65-F5344CB8AC3E}">
        <p14:creationId xmlns:p14="http://schemas.microsoft.com/office/powerpoint/2010/main" val="1051134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sk-SK" dirty="0" err="1" smtClean="0"/>
              <a:t>Erasmus</a:t>
            </a:r>
            <a:r>
              <a:rPr lang="sk-SK" dirty="0" smtClean="0"/>
              <a:t>+</a:t>
            </a:r>
            <a:br>
              <a:rPr lang="sk-SK" dirty="0" smtClean="0"/>
            </a:br>
            <a:r>
              <a:rPr lang="sk-SK" dirty="0"/>
              <a:t/>
            </a:r>
            <a:br>
              <a:rPr lang="sk-SK" dirty="0"/>
            </a:br>
            <a:r>
              <a:rPr lang="sk-SK" dirty="0" smtClean="0"/>
              <a:t>Hospitácie na zahraničnej škole</a:t>
            </a:r>
            <a:endParaRPr lang="sk-SK" dirty="0"/>
          </a:p>
        </p:txBody>
      </p:sp>
      <p:sp>
        <p:nvSpPr>
          <p:cNvPr id="3" name="Podnadpis 2"/>
          <p:cNvSpPr>
            <a:spLocks noGrp="1"/>
          </p:cNvSpPr>
          <p:nvPr>
            <p:ph type="subTitle" idx="1"/>
          </p:nvPr>
        </p:nvSpPr>
        <p:spPr/>
        <p:txBody>
          <a:bodyPr/>
          <a:lstStyle/>
          <a:p>
            <a:r>
              <a:rPr lang="sk-SK" dirty="0" smtClean="0"/>
              <a:t>14.11.- 19.11. 2016</a:t>
            </a:r>
          </a:p>
          <a:p>
            <a:r>
              <a:rPr lang="sk-SK" dirty="0" smtClean="0"/>
              <a:t>Portugalsko</a:t>
            </a:r>
            <a:endParaRPr lang="sk-SK" dirty="0"/>
          </a:p>
        </p:txBody>
      </p:sp>
      <p:pic>
        <p:nvPicPr>
          <p:cNvPr id="5" name="Picture 6" descr="Výsledok vyhľadávania obrázkov pre dopyt erasmus 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10" y="367942"/>
            <a:ext cx="4167604" cy="1188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ýsledok vyhľadávania obrázkov pre dopyt portugalsk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653136"/>
            <a:ext cx="2915753" cy="194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18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1800" dirty="0" smtClean="0"/>
              <a:t>Dômyselné riešenia pre učiteľa</a:t>
            </a:r>
            <a:endParaRPr lang="sk-SK" sz="1800" dirty="0"/>
          </a:p>
        </p:txBody>
      </p:sp>
      <p:pic>
        <p:nvPicPr>
          <p:cNvPr id="5122" name="Picture 2" descr="C:\Users\Renáta\Desktop\portugal\IMG_20161114_1105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2895786" cy="386104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enáta\Desktop\portugal\IMG_20161114_1058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692696"/>
            <a:ext cx="2664296" cy="19982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Renáta\Desktop\portugal\IMG_20161114_1105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3553492"/>
            <a:ext cx="2784309" cy="2088232"/>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755576" y="5373216"/>
            <a:ext cx="2413994" cy="369332"/>
          </a:xfrm>
          <a:prstGeom prst="rect">
            <a:avLst/>
          </a:prstGeom>
          <a:noFill/>
        </p:spPr>
        <p:txBody>
          <a:bodyPr wrap="none" rtlCol="0">
            <a:spAutoFit/>
          </a:bodyPr>
          <a:lstStyle/>
          <a:p>
            <a:r>
              <a:rPr lang="sk-SK" dirty="0" smtClean="0"/>
              <a:t>Nastaviteľná výška stola</a:t>
            </a:r>
            <a:endParaRPr lang="sk-SK" dirty="0"/>
          </a:p>
        </p:txBody>
      </p:sp>
      <p:sp>
        <p:nvSpPr>
          <p:cNvPr id="4" name="BlokTextu 3"/>
          <p:cNvSpPr txBox="1"/>
          <p:nvPr/>
        </p:nvSpPr>
        <p:spPr>
          <a:xfrm rot="10800000" flipV="1">
            <a:off x="6156175" y="2771927"/>
            <a:ext cx="2664295" cy="646331"/>
          </a:xfrm>
          <a:prstGeom prst="rect">
            <a:avLst/>
          </a:prstGeom>
          <a:noFill/>
        </p:spPr>
        <p:txBody>
          <a:bodyPr wrap="square" rtlCol="0">
            <a:spAutoFit/>
          </a:bodyPr>
          <a:lstStyle/>
          <a:p>
            <a:r>
              <a:rPr lang="sk-SK" dirty="0" smtClean="0"/>
              <a:t>Rôzne usporiadanie pracovných zón</a:t>
            </a:r>
            <a:endParaRPr lang="sk-SK" dirty="0"/>
          </a:p>
        </p:txBody>
      </p:sp>
      <p:sp>
        <p:nvSpPr>
          <p:cNvPr id="7" name="BlokTextu 6"/>
          <p:cNvSpPr txBox="1"/>
          <p:nvPr/>
        </p:nvSpPr>
        <p:spPr>
          <a:xfrm>
            <a:off x="4139952" y="5742548"/>
            <a:ext cx="2964547" cy="369332"/>
          </a:xfrm>
          <a:prstGeom prst="rect">
            <a:avLst/>
          </a:prstGeom>
          <a:noFill/>
        </p:spPr>
        <p:txBody>
          <a:bodyPr wrap="square" rtlCol="0">
            <a:spAutoFit/>
          </a:bodyPr>
          <a:lstStyle/>
          <a:p>
            <a:r>
              <a:rPr lang="sk-SK" dirty="0" smtClean="0"/>
              <a:t>Výsuvné počítače</a:t>
            </a:r>
            <a:endParaRPr lang="sk-SK" dirty="0"/>
          </a:p>
        </p:txBody>
      </p:sp>
    </p:spTree>
    <p:extLst>
      <p:ext uri="{BB962C8B-B14F-4D97-AF65-F5344CB8AC3E}">
        <p14:creationId xmlns:p14="http://schemas.microsoft.com/office/powerpoint/2010/main" val="2256511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400" dirty="0" smtClean="0"/>
              <a:t>Práca s literatúrou- citáty</a:t>
            </a:r>
            <a:endParaRPr lang="sk-SK" sz="2400" dirty="0"/>
          </a:p>
        </p:txBody>
      </p:sp>
      <p:pic>
        <p:nvPicPr>
          <p:cNvPr id="6146" name="Picture 2" descr="C:\Users\Renáta\Desktop\portugal\IMG_20161116_1056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33" y="1844824"/>
            <a:ext cx="336037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enáta\Desktop\portugal\IMG_20161116_1057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196752"/>
            <a:ext cx="3543858" cy="4725144"/>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671534" y="4941168"/>
            <a:ext cx="4762194" cy="369332"/>
          </a:xfrm>
          <a:prstGeom prst="rect">
            <a:avLst/>
          </a:prstGeom>
          <a:noFill/>
        </p:spPr>
        <p:txBody>
          <a:bodyPr wrap="square" rtlCol="0">
            <a:spAutoFit/>
          </a:bodyPr>
          <a:lstStyle/>
          <a:p>
            <a:r>
              <a:rPr lang="sk-SK" dirty="0" smtClean="0"/>
              <a:t>Prepojenie </a:t>
            </a:r>
            <a:r>
              <a:rPr lang="sk-SK" dirty="0" err="1" smtClean="0"/>
              <a:t>medzipredmetových</a:t>
            </a:r>
            <a:r>
              <a:rPr lang="sk-SK" dirty="0" smtClean="0"/>
              <a:t> vzťahov</a:t>
            </a:r>
            <a:endParaRPr lang="sk-SK" dirty="0"/>
          </a:p>
        </p:txBody>
      </p:sp>
    </p:spTree>
    <p:extLst>
      <p:ext uri="{BB962C8B-B14F-4D97-AF65-F5344CB8AC3E}">
        <p14:creationId xmlns:p14="http://schemas.microsoft.com/office/powerpoint/2010/main" val="2390106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1368152"/>
          </a:xfrm>
        </p:spPr>
        <p:txBody>
          <a:bodyPr>
            <a:noAutofit/>
          </a:bodyPr>
          <a:lstStyle/>
          <a:p>
            <a:r>
              <a:rPr lang="sk-SK" sz="2000" dirty="0" smtClean="0"/>
              <a:t>Každý týždeň nová výzva</a:t>
            </a:r>
            <a:br>
              <a:rPr lang="sk-SK" sz="2000" dirty="0" smtClean="0"/>
            </a:br>
            <a:r>
              <a:rPr lang="sk-SK" sz="2000" dirty="0" smtClean="0"/>
              <a:t>jednoduché úlohy pre žiakov- </a:t>
            </a:r>
            <a:r>
              <a:rPr lang="sk-SK" sz="2000" dirty="0"/>
              <a:t>vyhodnotenie každý </a:t>
            </a:r>
            <a:r>
              <a:rPr lang="sk-SK" sz="2000" dirty="0" smtClean="0"/>
              <a:t>týždeň</a:t>
            </a:r>
            <a:br>
              <a:rPr lang="sk-SK" sz="2000" dirty="0" smtClean="0"/>
            </a:br>
            <a:r>
              <a:rPr lang="sk-SK" sz="2000" dirty="0" smtClean="0"/>
              <a:t>spolupráca s vydavateľmi kníh- knižná odmena pre víťaza</a:t>
            </a:r>
            <a:br>
              <a:rPr lang="sk-SK" sz="2000" dirty="0" smtClean="0"/>
            </a:br>
            <a:r>
              <a:rPr lang="sk-SK" sz="2000" dirty="0" smtClean="0"/>
              <a:t/>
            </a:r>
            <a:br>
              <a:rPr lang="sk-SK" sz="2000" dirty="0" smtClean="0"/>
            </a:br>
            <a:endParaRPr lang="sk-SK" sz="2000" dirty="0"/>
          </a:p>
        </p:txBody>
      </p:sp>
      <p:pic>
        <p:nvPicPr>
          <p:cNvPr id="7170" name="Picture 2" descr="C:\Users\Renáta\Desktop\portugal\IMG_20161116_1059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132856"/>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enáta\Desktop\portugal\IMG_20161116_1100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132856"/>
            <a:ext cx="3006334" cy="400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800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60649"/>
            <a:ext cx="7772400" cy="1296143"/>
          </a:xfrm>
        </p:spPr>
        <p:txBody>
          <a:bodyPr/>
          <a:lstStyle/>
          <a:p>
            <a:r>
              <a:rPr lang="sk-SK" dirty="0" smtClean="0"/>
              <a:t>To </a:t>
            </a:r>
            <a:r>
              <a:rPr lang="sk-SK" dirty="0" err="1" smtClean="0"/>
              <a:t>be</a:t>
            </a:r>
            <a:r>
              <a:rPr lang="sk-SK" dirty="0" smtClean="0"/>
              <a:t> ... </a:t>
            </a:r>
            <a:r>
              <a:rPr lang="sk-SK" dirty="0" err="1" smtClean="0"/>
              <a:t>for</a:t>
            </a:r>
            <a:r>
              <a:rPr lang="sk-SK" dirty="0" smtClean="0"/>
              <a:t> a </a:t>
            </a:r>
            <a:r>
              <a:rPr lang="sk-SK" dirty="0" err="1" smtClean="0"/>
              <a:t>day</a:t>
            </a:r>
            <a:endParaRPr lang="sk-SK" dirty="0"/>
          </a:p>
        </p:txBody>
      </p:sp>
      <p:sp>
        <p:nvSpPr>
          <p:cNvPr id="3" name="Podnadpis 2"/>
          <p:cNvSpPr>
            <a:spLocks noGrp="1"/>
          </p:cNvSpPr>
          <p:nvPr>
            <p:ph type="subTitle" idx="1"/>
          </p:nvPr>
        </p:nvSpPr>
        <p:spPr>
          <a:xfrm>
            <a:off x="1371600" y="1700808"/>
            <a:ext cx="6400800" cy="3937992"/>
          </a:xfrm>
        </p:spPr>
        <p:txBody>
          <a:bodyPr>
            <a:normAutofit/>
          </a:bodyPr>
          <a:lstStyle/>
          <a:p>
            <a:pPr marL="342900" indent="-342900" algn="l">
              <a:buFontTx/>
              <a:buChar char="-"/>
            </a:pPr>
            <a:r>
              <a:rPr lang="sk-SK" sz="2400" dirty="0" smtClean="0">
                <a:solidFill>
                  <a:schemeClr val="tx2"/>
                </a:solidFill>
              </a:rPr>
              <a:t>Pomoc pri výbere ďalšieho štúdia a povolania</a:t>
            </a:r>
          </a:p>
          <a:p>
            <a:pPr marL="342900" indent="-342900" algn="l">
              <a:buFontTx/>
              <a:buChar char="-"/>
            </a:pPr>
            <a:r>
              <a:rPr lang="sk-SK" sz="2400" dirty="0" smtClean="0">
                <a:solidFill>
                  <a:schemeClr val="tx2"/>
                </a:solidFill>
              </a:rPr>
              <a:t>Pripravené v spolupráci s rodičmi</a:t>
            </a:r>
          </a:p>
          <a:p>
            <a:pPr marL="342900" indent="-342900" algn="l">
              <a:buFontTx/>
              <a:buChar char="-"/>
            </a:pPr>
            <a:r>
              <a:rPr lang="sk-SK" sz="2400" dirty="0" smtClean="0">
                <a:solidFill>
                  <a:schemeClr val="tx2"/>
                </a:solidFill>
              </a:rPr>
              <a:t>Deti strávia jeden deň na pracovisku podľa svojho výberu</a:t>
            </a:r>
            <a:endParaRPr lang="sk-SK" sz="2400" dirty="0">
              <a:solidFill>
                <a:schemeClr val="tx2"/>
              </a:solidFill>
            </a:endParaRPr>
          </a:p>
        </p:txBody>
      </p:sp>
    </p:spTree>
    <p:extLst>
      <p:ext uri="{BB962C8B-B14F-4D97-AF65-F5344CB8AC3E}">
        <p14:creationId xmlns:p14="http://schemas.microsoft.com/office/powerpoint/2010/main" val="2018244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Nápad pre úpravu telocvične</a:t>
            </a:r>
            <a:endParaRPr lang="sk-SK" dirty="0"/>
          </a:p>
        </p:txBody>
      </p:sp>
      <p:pic>
        <p:nvPicPr>
          <p:cNvPr id="3074" name="Picture 2" descr="D:\por\15.11Canas\PB170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226" y="1493319"/>
            <a:ext cx="6024670" cy="451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090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88641"/>
            <a:ext cx="7772400" cy="1440159"/>
          </a:xfrm>
        </p:spPr>
        <p:txBody>
          <a:bodyPr>
            <a:normAutofit/>
          </a:bodyPr>
          <a:lstStyle/>
          <a:p>
            <a:r>
              <a:rPr lang="sk-SK" sz="2400" dirty="0" smtClean="0"/>
              <a:t>Multidisciplinárne prepojenie</a:t>
            </a:r>
            <a:br>
              <a:rPr lang="sk-SK" sz="2400" dirty="0" smtClean="0"/>
            </a:br>
            <a:r>
              <a:rPr lang="sk-SK" sz="2400" dirty="0" smtClean="0"/>
              <a:t>spoznanie hornín, histórie okolia a technická výchova</a:t>
            </a:r>
            <a:endParaRPr lang="sk-SK" sz="2400" dirty="0"/>
          </a:p>
        </p:txBody>
      </p:sp>
      <p:sp>
        <p:nvSpPr>
          <p:cNvPr id="3" name="Podnadpis 2"/>
          <p:cNvSpPr>
            <a:spLocks noGrp="1"/>
          </p:cNvSpPr>
          <p:nvPr>
            <p:ph type="subTitle" idx="1"/>
          </p:nvPr>
        </p:nvSpPr>
        <p:spPr/>
        <p:txBody>
          <a:bodyPr/>
          <a:lstStyle/>
          <a:p>
            <a:endParaRPr lang="sk-SK" dirty="0"/>
          </a:p>
        </p:txBody>
      </p:sp>
      <p:pic>
        <p:nvPicPr>
          <p:cNvPr id="7170" name="Picture 2" descr="C:\Users\Renáta\Desktop\portugal\IMG_20161116_1103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276872"/>
            <a:ext cx="5496612" cy="412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39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570186"/>
          </a:xfrm>
        </p:spPr>
        <p:txBody>
          <a:bodyPr>
            <a:normAutofit/>
          </a:bodyPr>
          <a:lstStyle/>
          <a:p>
            <a:pPr algn="l"/>
            <a:r>
              <a:rPr lang="sk-SK" sz="2400" dirty="0" smtClean="0"/>
              <a:t>Školský bufet</a:t>
            </a:r>
            <a:br>
              <a:rPr lang="sk-SK" sz="2400" dirty="0" smtClean="0"/>
            </a:br>
            <a:r>
              <a:rPr lang="sk-SK" sz="2400" dirty="0" smtClean="0"/>
              <a:t>- deti nakupujú bez hotovosti</a:t>
            </a:r>
            <a:br>
              <a:rPr lang="sk-SK" sz="2400" dirty="0" smtClean="0"/>
            </a:br>
            <a:r>
              <a:rPr lang="sk-SK" sz="2400" dirty="0" smtClean="0"/>
              <a:t>- dobíjanie kreditov</a:t>
            </a:r>
            <a:br>
              <a:rPr lang="sk-SK" sz="2400" dirty="0" smtClean="0"/>
            </a:br>
            <a:r>
              <a:rPr lang="sk-SK" sz="2400" dirty="0" smtClean="0"/>
              <a:t>- jedna karta sa využíva na všetko</a:t>
            </a:r>
            <a:endParaRPr lang="sk-SK" sz="2400" dirty="0"/>
          </a:p>
        </p:txBody>
      </p:sp>
      <p:pic>
        <p:nvPicPr>
          <p:cNvPr id="6146" name="Picture 2" descr="C:\Users\Renáta\Desktop\portugal\IMG_20161115_1103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988840"/>
            <a:ext cx="3240360" cy="243027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enáta\Desktop\portugal\IMG_20161115_1101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132856"/>
            <a:ext cx="3192355" cy="2394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enáta\Desktop\portugal\IMG_20161116_1111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6160" y="4419110"/>
            <a:ext cx="3131840"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99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Relaxačná miestnosť (kaviareň) pre učiteľov</a:t>
            </a:r>
            <a:endParaRPr lang="sk-SK" dirty="0"/>
          </a:p>
        </p:txBody>
      </p:sp>
      <p:pic>
        <p:nvPicPr>
          <p:cNvPr id="3074" name="Picture 2" descr="C:\Users\Renáta\Desktop\portugal\IMG_20161115_1244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43024"/>
            <a:ext cx="3960440" cy="29703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enáta\Desktop\portugal\IMG_20161114_104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942946"/>
            <a:ext cx="3923928" cy="294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706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60649"/>
            <a:ext cx="7772400" cy="1080119"/>
          </a:xfrm>
        </p:spPr>
        <p:txBody>
          <a:bodyPr>
            <a:normAutofit/>
          </a:bodyPr>
          <a:lstStyle/>
          <a:p>
            <a:r>
              <a:rPr lang="sk-SK" sz="2800" dirty="0" smtClean="0"/>
              <a:t>Vedenie pedagogickej dokumentácie</a:t>
            </a:r>
            <a:endParaRPr lang="sk-SK" sz="2800" dirty="0"/>
          </a:p>
        </p:txBody>
      </p:sp>
      <p:sp>
        <p:nvSpPr>
          <p:cNvPr id="3" name="Podnadpis 2"/>
          <p:cNvSpPr>
            <a:spLocks noGrp="1"/>
          </p:cNvSpPr>
          <p:nvPr>
            <p:ph type="subTitle" idx="1"/>
          </p:nvPr>
        </p:nvSpPr>
        <p:spPr>
          <a:xfrm>
            <a:off x="1371600" y="1700808"/>
            <a:ext cx="6400800" cy="3937992"/>
          </a:xfrm>
        </p:spPr>
        <p:txBody>
          <a:bodyPr>
            <a:normAutofit fontScale="92500" lnSpcReduction="10000"/>
          </a:bodyPr>
          <a:lstStyle/>
          <a:p>
            <a:pPr marL="342900" indent="-342900" algn="l">
              <a:buFontTx/>
              <a:buChar char="-"/>
            </a:pPr>
            <a:r>
              <a:rPr lang="sk-SK" sz="2400" dirty="0" smtClean="0">
                <a:solidFill>
                  <a:schemeClr val="tx2"/>
                </a:solidFill>
              </a:rPr>
              <a:t>Výlučne elektronicky</a:t>
            </a:r>
          </a:p>
          <a:p>
            <a:pPr marL="342900" indent="-342900" algn="l">
              <a:buFontTx/>
              <a:buChar char="-"/>
            </a:pPr>
            <a:r>
              <a:rPr lang="sk-SK" sz="2400" dirty="0" smtClean="0">
                <a:solidFill>
                  <a:schemeClr val="tx2"/>
                </a:solidFill>
              </a:rPr>
              <a:t>Školy majú možnosť voľby softvéru</a:t>
            </a:r>
          </a:p>
          <a:p>
            <a:pPr marL="342900" indent="-342900" algn="l">
              <a:buFontTx/>
              <a:buChar char="-"/>
            </a:pPr>
            <a:r>
              <a:rPr lang="sk-SK" sz="2400" dirty="0" smtClean="0">
                <a:solidFill>
                  <a:schemeClr val="tx2"/>
                </a:solidFill>
              </a:rPr>
              <a:t>Veľmi premyslené prepojenie komunikácie medzi učiteľmi (napr. ak učiteľ zaznačí problém s disciplínou, všetci vyučujúci ho vidia)</a:t>
            </a:r>
          </a:p>
          <a:p>
            <a:pPr marL="342900" indent="-342900" algn="l">
              <a:buFontTx/>
              <a:buChar char="-"/>
            </a:pPr>
            <a:r>
              <a:rPr lang="sk-SK" sz="2400" dirty="0" smtClean="0">
                <a:solidFill>
                  <a:schemeClr val="tx2"/>
                </a:solidFill>
              </a:rPr>
              <a:t>Detailná evidencia dochádzky (značí sa aj dôvod neúčasti na vyučovaní)</a:t>
            </a:r>
          </a:p>
          <a:p>
            <a:pPr marL="342900" indent="-342900" algn="l">
              <a:buFontTx/>
              <a:buChar char="-"/>
            </a:pPr>
            <a:r>
              <a:rPr lang="sk-SK" sz="2400" dirty="0" smtClean="0">
                <a:solidFill>
                  <a:schemeClr val="tx2"/>
                </a:solidFill>
              </a:rPr>
              <a:t>Komunikácia vedenie školy - učitelia prebieha rovnako elektronicky</a:t>
            </a:r>
          </a:p>
          <a:p>
            <a:pPr marL="342900" indent="-342900" algn="l">
              <a:buFontTx/>
              <a:buChar char="-"/>
            </a:pPr>
            <a:r>
              <a:rPr lang="sk-SK" sz="2400" dirty="0" smtClean="0">
                <a:solidFill>
                  <a:schemeClr val="tx2"/>
                </a:solidFill>
              </a:rPr>
              <a:t>Maximálna zodpovednosť učiteľov a pravidelná kontrola pošty</a:t>
            </a:r>
            <a:endParaRPr lang="sk-SK" sz="2400" dirty="0">
              <a:solidFill>
                <a:schemeClr val="tx2"/>
              </a:solidFill>
            </a:endParaRPr>
          </a:p>
        </p:txBody>
      </p:sp>
    </p:spTree>
    <p:extLst>
      <p:ext uri="{BB962C8B-B14F-4D97-AF65-F5344CB8AC3E}">
        <p14:creationId xmlns:p14="http://schemas.microsoft.com/office/powerpoint/2010/main" val="3081804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400" dirty="0" smtClean="0"/>
              <a:t>Hodnotenie žiakov</a:t>
            </a:r>
            <a:endParaRPr lang="sk-SK" sz="2400" dirty="0"/>
          </a:p>
        </p:txBody>
      </p:sp>
      <p:sp>
        <p:nvSpPr>
          <p:cNvPr id="3" name="Zástupný symbol obsahu 2"/>
          <p:cNvSpPr>
            <a:spLocks noGrp="1"/>
          </p:cNvSpPr>
          <p:nvPr>
            <p:ph idx="1"/>
          </p:nvPr>
        </p:nvSpPr>
        <p:spPr/>
        <p:txBody>
          <a:bodyPr>
            <a:normAutofit fontScale="92500" lnSpcReduction="10000"/>
          </a:bodyPr>
          <a:lstStyle/>
          <a:p>
            <a:r>
              <a:rPr lang="sk-SK" dirty="0" smtClean="0"/>
              <a:t>Pravidelné testovanie</a:t>
            </a:r>
          </a:p>
          <a:p>
            <a:r>
              <a:rPr lang="sk-SK" dirty="0" smtClean="0"/>
              <a:t>Vyplnenie hodnotiacich hárkov </a:t>
            </a:r>
            <a:r>
              <a:rPr lang="sk-SK" dirty="0" smtClean="0"/>
              <a:t>uprostred </a:t>
            </a:r>
            <a:r>
              <a:rPr lang="sk-SK" dirty="0" err="1" smtClean="0"/>
              <a:t>trimestra</a:t>
            </a:r>
            <a:endParaRPr lang="sk-SK" dirty="0" smtClean="0"/>
          </a:p>
          <a:p>
            <a:r>
              <a:rPr lang="sk-SK" dirty="0" smtClean="0"/>
              <a:t>Hárky obsahujú študijné výsledky, dochádzku aj správanie</a:t>
            </a:r>
          </a:p>
          <a:p>
            <a:r>
              <a:rPr lang="sk-SK" dirty="0" smtClean="0"/>
              <a:t>Hodnotí sa známkami od 1 do 5, </a:t>
            </a:r>
            <a:r>
              <a:rPr lang="sk-SK" dirty="0" smtClean="0"/>
              <a:t>  5 </a:t>
            </a:r>
            <a:r>
              <a:rPr lang="sk-SK" dirty="0" smtClean="0"/>
              <a:t>je najlepšia</a:t>
            </a:r>
          </a:p>
          <a:p>
            <a:r>
              <a:rPr lang="sk-SK" dirty="0" smtClean="0"/>
              <a:t>Školy </a:t>
            </a:r>
            <a:r>
              <a:rPr lang="sk-SK" dirty="0" smtClean="0"/>
              <a:t>si </a:t>
            </a:r>
            <a:r>
              <a:rPr lang="sk-SK" dirty="0" smtClean="0"/>
              <a:t>určujú, ako budú hodnotiť</a:t>
            </a:r>
          </a:p>
          <a:p>
            <a:r>
              <a:rPr lang="sk-SK" dirty="0" smtClean="0"/>
              <a:t>Záverečnú známku tvorí aj správanie a dochádzka (10% správanie, 10% dochádzka)</a:t>
            </a:r>
            <a:endParaRPr lang="sk-SK" dirty="0"/>
          </a:p>
        </p:txBody>
      </p:sp>
    </p:spTree>
    <p:extLst>
      <p:ext uri="{BB962C8B-B14F-4D97-AF65-F5344CB8AC3E}">
        <p14:creationId xmlns:p14="http://schemas.microsoft.com/office/powerpoint/2010/main" val="3934347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76672"/>
            <a:ext cx="7920880" cy="5832648"/>
          </a:xfrm>
        </p:spPr>
        <p:txBody>
          <a:bodyPr>
            <a:normAutofit/>
          </a:bodyPr>
          <a:lstStyle/>
          <a:p>
            <a:pPr algn="l"/>
            <a:r>
              <a:rPr lang="sk-SK" dirty="0" smtClean="0"/>
              <a:t>Cieľ:</a:t>
            </a:r>
            <a:br>
              <a:rPr lang="sk-SK" dirty="0" smtClean="0"/>
            </a:br>
            <a:r>
              <a:rPr lang="sk-SK" dirty="0" smtClean="0"/>
              <a:t>- nadobudnutie nových vedomostí, zručností a kompetencií potrebných pre prácu učiteľa nižšieho sekundárneho vzdelávania, zástupcu riaditeľa školy a projektového manažéra</a:t>
            </a:r>
            <a:endParaRPr lang="sk-SK" dirty="0"/>
          </a:p>
        </p:txBody>
      </p:sp>
    </p:spTree>
    <p:extLst>
      <p:ext uri="{BB962C8B-B14F-4D97-AF65-F5344CB8AC3E}">
        <p14:creationId xmlns:p14="http://schemas.microsoft.com/office/powerpoint/2010/main" val="2162609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332657"/>
            <a:ext cx="7772400" cy="1512167"/>
          </a:xfrm>
        </p:spPr>
        <p:txBody>
          <a:bodyPr>
            <a:normAutofit/>
          </a:bodyPr>
          <a:lstStyle/>
          <a:p>
            <a:r>
              <a:rPr lang="sk-SK" sz="2800" dirty="0" smtClean="0"/>
              <a:t>Vzdelávanie žiakov so ŠVVP</a:t>
            </a:r>
            <a:endParaRPr lang="sk-SK" sz="2800" dirty="0"/>
          </a:p>
        </p:txBody>
      </p:sp>
      <p:sp>
        <p:nvSpPr>
          <p:cNvPr id="3" name="Podnadpis 2"/>
          <p:cNvSpPr>
            <a:spLocks noGrp="1"/>
          </p:cNvSpPr>
          <p:nvPr>
            <p:ph type="subTitle" idx="1"/>
          </p:nvPr>
        </p:nvSpPr>
        <p:spPr>
          <a:xfrm>
            <a:off x="1371600" y="1772816"/>
            <a:ext cx="6400800" cy="3865984"/>
          </a:xfrm>
        </p:spPr>
        <p:txBody>
          <a:bodyPr>
            <a:normAutofit fontScale="92500" lnSpcReduction="20000"/>
          </a:bodyPr>
          <a:lstStyle/>
          <a:p>
            <a:pPr marL="342900" indent="-342900" algn="l">
              <a:buFontTx/>
              <a:buChar char="-"/>
            </a:pPr>
            <a:r>
              <a:rPr lang="sk-SK" sz="2400" dirty="0" smtClean="0">
                <a:solidFill>
                  <a:schemeClr val="tx2"/>
                </a:solidFill>
              </a:rPr>
              <a:t>Jednotný názov: žiaci so špeciálnymi potrebami (</a:t>
            </a:r>
            <a:r>
              <a:rPr lang="sk-SK" sz="2400" dirty="0" err="1" smtClean="0">
                <a:solidFill>
                  <a:schemeClr val="tx2"/>
                </a:solidFill>
              </a:rPr>
              <a:t>students</a:t>
            </a:r>
            <a:r>
              <a:rPr lang="sk-SK" sz="2400" dirty="0" smtClean="0">
                <a:solidFill>
                  <a:schemeClr val="tx2"/>
                </a:solidFill>
              </a:rPr>
              <a:t> </a:t>
            </a:r>
            <a:r>
              <a:rPr lang="sk-SK" sz="2400" dirty="0" err="1" smtClean="0">
                <a:solidFill>
                  <a:schemeClr val="tx2"/>
                </a:solidFill>
              </a:rPr>
              <a:t>with</a:t>
            </a:r>
            <a:r>
              <a:rPr lang="sk-SK" sz="2400" dirty="0" smtClean="0">
                <a:solidFill>
                  <a:schemeClr val="tx2"/>
                </a:solidFill>
              </a:rPr>
              <a:t> </a:t>
            </a:r>
            <a:r>
              <a:rPr lang="sk-SK" sz="2400" dirty="0" err="1" smtClean="0">
                <a:solidFill>
                  <a:schemeClr val="tx2"/>
                </a:solidFill>
              </a:rPr>
              <a:t>special</a:t>
            </a:r>
            <a:r>
              <a:rPr lang="sk-SK" sz="2400" dirty="0" smtClean="0">
                <a:solidFill>
                  <a:schemeClr val="tx2"/>
                </a:solidFill>
              </a:rPr>
              <a:t> </a:t>
            </a:r>
            <a:r>
              <a:rPr lang="sk-SK" sz="2400" dirty="0" err="1" smtClean="0">
                <a:solidFill>
                  <a:schemeClr val="tx2"/>
                </a:solidFill>
              </a:rPr>
              <a:t>needs</a:t>
            </a:r>
            <a:r>
              <a:rPr lang="sk-SK" sz="2400" dirty="0" smtClean="0">
                <a:solidFill>
                  <a:schemeClr val="tx2"/>
                </a:solidFill>
              </a:rPr>
              <a:t>)</a:t>
            </a:r>
          </a:p>
          <a:p>
            <a:pPr marL="342900" indent="-342900" algn="l">
              <a:buFontTx/>
              <a:buChar char="-"/>
            </a:pPr>
            <a:r>
              <a:rPr lang="sk-SK" sz="2400" dirty="0" smtClean="0">
                <a:solidFill>
                  <a:schemeClr val="tx2"/>
                </a:solidFill>
              </a:rPr>
              <a:t>Rôzne druhy vývinových porúch, telesných postihnutí, </a:t>
            </a:r>
            <a:r>
              <a:rPr lang="sk-SK" sz="2400" dirty="0" err="1" smtClean="0">
                <a:solidFill>
                  <a:schemeClr val="tx2"/>
                </a:solidFill>
              </a:rPr>
              <a:t>autizmus</a:t>
            </a:r>
            <a:r>
              <a:rPr lang="sk-SK" sz="2400" dirty="0" smtClean="0">
                <a:solidFill>
                  <a:schemeClr val="tx2"/>
                </a:solidFill>
              </a:rPr>
              <a:t> a pod.</a:t>
            </a:r>
          </a:p>
          <a:p>
            <a:pPr marL="342900" indent="-342900" algn="l">
              <a:buFontTx/>
              <a:buChar char="-"/>
            </a:pPr>
            <a:r>
              <a:rPr lang="sk-SK" sz="2400" dirty="0" smtClean="0">
                <a:solidFill>
                  <a:schemeClr val="tx2"/>
                </a:solidFill>
              </a:rPr>
              <a:t>Potreba špecializovať sa na takýchto žiakov, nakoľko školy sú zoskupené</a:t>
            </a:r>
          </a:p>
          <a:p>
            <a:pPr marL="342900" indent="-342900" algn="l">
              <a:buFontTx/>
              <a:buChar char="-"/>
            </a:pPr>
            <a:r>
              <a:rPr lang="sk-SK" sz="2400" dirty="0" smtClean="0">
                <a:solidFill>
                  <a:schemeClr val="tx2"/>
                </a:solidFill>
              </a:rPr>
              <a:t>Špeciálne učebne, cca 12 žiakov v triede</a:t>
            </a:r>
          </a:p>
          <a:p>
            <a:pPr marL="342900" indent="-342900" algn="l">
              <a:buFontTx/>
              <a:buChar char="-"/>
            </a:pPr>
            <a:r>
              <a:rPr lang="sk-SK" sz="2400" dirty="0" smtClean="0">
                <a:solidFill>
                  <a:schemeClr val="tx2"/>
                </a:solidFill>
              </a:rPr>
              <a:t>Deti nie sú integrované v bežných triedach, iba niektoré hodiny a aktivity absolvujú spoločne</a:t>
            </a:r>
          </a:p>
          <a:p>
            <a:pPr marL="342900" indent="-342900" algn="l">
              <a:buFontTx/>
              <a:buChar char="-"/>
            </a:pPr>
            <a:r>
              <a:rPr lang="sk-SK" sz="2400" dirty="0" smtClean="0">
                <a:solidFill>
                  <a:schemeClr val="tx2"/>
                </a:solidFill>
              </a:rPr>
              <a:t>Množstvo špeciálnych pedagógov, niekedy ich pracuje aj viac na jednej hodine</a:t>
            </a:r>
          </a:p>
          <a:p>
            <a:pPr marL="342900" indent="-342900" algn="l">
              <a:buFontTx/>
              <a:buChar char="-"/>
            </a:pPr>
            <a:r>
              <a:rPr lang="sk-SK" sz="2400" dirty="0" smtClean="0">
                <a:solidFill>
                  <a:schemeClr val="tx2"/>
                </a:solidFill>
              </a:rPr>
              <a:t>Každá škola má svojho psychológa</a:t>
            </a:r>
            <a:endParaRPr lang="sk-SK" sz="2400" dirty="0">
              <a:solidFill>
                <a:schemeClr val="tx2"/>
              </a:solidFill>
            </a:endParaRPr>
          </a:p>
        </p:txBody>
      </p:sp>
    </p:spTree>
    <p:extLst>
      <p:ext uri="{BB962C8B-B14F-4D97-AF65-F5344CB8AC3E}">
        <p14:creationId xmlns:p14="http://schemas.microsoft.com/office/powerpoint/2010/main" val="3022303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404665"/>
            <a:ext cx="7772400" cy="1296143"/>
          </a:xfrm>
        </p:spPr>
        <p:txBody>
          <a:bodyPr>
            <a:normAutofit/>
          </a:bodyPr>
          <a:lstStyle/>
          <a:p>
            <a:r>
              <a:rPr lang="sk-SK" sz="2400" dirty="0" smtClean="0"/>
              <a:t>Riešenie problémov s disciplínou a výchovné opatrenia</a:t>
            </a:r>
            <a:endParaRPr lang="sk-SK" sz="2400" dirty="0"/>
          </a:p>
        </p:txBody>
      </p:sp>
      <p:sp>
        <p:nvSpPr>
          <p:cNvPr id="3" name="Podnadpis 2"/>
          <p:cNvSpPr>
            <a:spLocks noGrp="1"/>
          </p:cNvSpPr>
          <p:nvPr>
            <p:ph type="subTitle" idx="1"/>
          </p:nvPr>
        </p:nvSpPr>
        <p:spPr>
          <a:xfrm>
            <a:off x="1371600" y="1484784"/>
            <a:ext cx="6400800" cy="4154016"/>
          </a:xfrm>
        </p:spPr>
        <p:txBody>
          <a:bodyPr>
            <a:normAutofit/>
          </a:bodyPr>
          <a:lstStyle/>
          <a:p>
            <a:pPr marL="342900" indent="-342900" algn="l">
              <a:buFontTx/>
              <a:buChar char="-"/>
            </a:pPr>
            <a:r>
              <a:rPr lang="sk-SK" sz="2400" dirty="0" smtClean="0">
                <a:solidFill>
                  <a:schemeClr val="tx2"/>
                </a:solidFill>
              </a:rPr>
              <a:t>Upravuje ich vnútorný poriadok školy</a:t>
            </a:r>
          </a:p>
          <a:p>
            <a:pPr marL="342900" indent="-342900" algn="l">
              <a:buFontTx/>
              <a:buChar char="-"/>
            </a:pPr>
            <a:r>
              <a:rPr lang="sk-SK" sz="2400" dirty="0" smtClean="0">
                <a:solidFill>
                  <a:schemeClr val="tx2"/>
                </a:solidFill>
              </a:rPr>
              <a:t>Detailne spracovaná časť o správaní, opisuje všetky situácie, ktoré môžu </a:t>
            </a:r>
            <a:r>
              <a:rPr lang="sk-SK" sz="2400" dirty="0" smtClean="0">
                <a:solidFill>
                  <a:schemeClr val="tx2"/>
                </a:solidFill>
              </a:rPr>
              <a:t>nastať, </a:t>
            </a:r>
            <a:r>
              <a:rPr lang="sk-SK" sz="2400" dirty="0" smtClean="0">
                <a:solidFill>
                  <a:schemeClr val="tx2"/>
                </a:solidFill>
              </a:rPr>
              <a:t>aj spôsob ich riešenia</a:t>
            </a:r>
          </a:p>
          <a:p>
            <a:pPr marL="342900" indent="-342900" algn="l">
              <a:buFontTx/>
              <a:buChar char="-"/>
            </a:pPr>
            <a:r>
              <a:rPr lang="sk-SK" sz="2400" dirty="0" smtClean="0">
                <a:solidFill>
                  <a:schemeClr val="tx2"/>
                </a:solidFill>
              </a:rPr>
              <a:t>Výchovné opatrenia sa delia na nápravné pravidlá a sankcie</a:t>
            </a:r>
          </a:p>
          <a:p>
            <a:pPr marL="342900" indent="-342900" algn="l">
              <a:buFontTx/>
              <a:buChar char="-"/>
            </a:pPr>
            <a:r>
              <a:rPr lang="sk-SK" sz="2400" dirty="0" smtClean="0">
                <a:solidFill>
                  <a:schemeClr val="tx2"/>
                </a:solidFill>
              </a:rPr>
              <a:t>Majú presnú postupnosť</a:t>
            </a:r>
            <a:endParaRPr lang="sk-SK" sz="2400" dirty="0">
              <a:solidFill>
                <a:schemeClr val="tx2"/>
              </a:solidFill>
            </a:endParaRPr>
          </a:p>
        </p:txBody>
      </p:sp>
    </p:spTree>
    <p:extLst>
      <p:ext uri="{BB962C8B-B14F-4D97-AF65-F5344CB8AC3E}">
        <p14:creationId xmlns:p14="http://schemas.microsoft.com/office/powerpoint/2010/main" val="4251307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16633"/>
            <a:ext cx="7772400" cy="1224135"/>
          </a:xfrm>
        </p:spPr>
        <p:txBody>
          <a:bodyPr>
            <a:normAutofit/>
          </a:bodyPr>
          <a:lstStyle/>
          <a:p>
            <a:r>
              <a:rPr lang="sk-SK" sz="2400" dirty="0" smtClean="0"/>
              <a:t>Nápravné opatrenia</a:t>
            </a:r>
            <a:endParaRPr lang="sk-SK" sz="2400" dirty="0"/>
          </a:p>
        </p:txBody>
      </p:sp>
      <p:sp>
        <p:nvSpPr>
          <p:cNvPr id="3" name="Podnadpis 2"/>
          <p:cNvSpPr>
            <a:spLocks noGrp="1"/>
          </p:cNvSpPr>
          <p:nvPr>
            <p:ph type="subTitle" idx="1"/>
          </p:nvPr>
        </p:nvSpPr>
        <p:spPr>
          <a:xfrm>
            <a:off x="1371600" y="1124744"/>
            <a:ext cx="6400800" cy="4514056"/>
          </a:xfrm>
        </p:spPr>
        <p:txBody>
          <a:bodyPr>
            <a:normAutofit/>
          </a:bodyPr>
          <a:lstStyle/>
          <a:p>
            <a:pPr marL="457200" indent="-457200" algn="l">
              <a:buAutoNum type="arabicPeriod"/>
            </a:pPr>
            <a:r>
              <a:rPr lang="sk-SK" sz="2400" dirty="0" smtClean="0">
                <a:solidFill>
                  <a:schemeClr val="tx2"/>
                </a:solidFill>
              </a:rPr>
              <a:t>Poslať žiaka von z triedy (väčšina škôl má na to personál, prípadne sa ho ujmú učitelia, ktorí majú práve voľnú hodinu)</a:t>
            </a:r>
          </a:p>
          <a:p>
            <a:pPr marL="457200" indent="-457200" algn="l">
              <a:buAutoNum type="arabicPeriod"/>
            </a:pPr>
            <a:r>
              <a:rPr lang="sk-SK" sz="2400" dirty="0" smtClean="0">
                <a:solidFill>
                  <a:schemeClr val="tx2"/>
                </a:solidFill>
              </a:rPr>
              <a:t>Triedny učiteľ navrhne trest, napr. zametanie lístia v areáli školy, pomoc v šk. kuchyni</a:t>
            </a:r>
          </a:p>
          <a:p>
            <a:pPr marL="457200" indent="-457200" algn="l">
              <a:buAutoNum type="arabicPeriod"/>
            </a:pPr>
            <a:r>
              <a:rPr lang="sk-SK" sz="2400" dirty="0" smtClean="0">
                <a:solidFill>
                  <a:schemeClr val="tx2"/>
                </a:solidFill>
              </a:rPr>
              <a:t>Zákaz používať výhody, ktoré škola poskytuje (napr. vstup do bazénu, ihrisko a pod.)</a:t>
            </a:r>
          </a:p>
          <a:p>
            <a:pPr marL="457200" indent="-457200" algn="l">
              <a:buAutoNum type="arabicPeriod"/>
            </a:pPr>
            <a:r>
              <a:rPr lang="sk-SK" sz="2400" dirty="0" smtClean="0">
                <a:solidFill>
                  <a:schemeClr val="tx2"/>
                </a:solidFill>
              </a:rPr>
              <a:t>Zákaz zúčastňovať sa školských akcií</a:t>
            </a:r>
          </a:p>
          <a:p>
            <a:pPr marL="457200" indent="-457200" algn="l">
              <a:buAutoNum type="arabicPeriod"/>
            </a:pPr>
            <a:r>
              <a:rPr lang="sk-SK" sz="2400" dirty="0" smtClean="0">
                <a:solidFill>
                  <a:schemeClr val="tx2"/>
                </a:solidFill>
              </a:rPr>
              <a:t>Premiestnenie do inej triedy (navrhuje riaditeľ)</a:t>
            </a:r>
            <a:endParaRPr lang="sk-SK" sz="2400" dirty="0">
              <a:solidFill>
                <a:schemeClr val="tx2"/>
              </a:solidFill>
            </a:endParaRPr>
          </a:p>
        </p:txBody>
      </p:sp>
    </p:spTree>
    <p:extLst>
      <p:ext uri="{BB962C8B-B14F-4D97-AF65-F5344CB8AC3E}">
        <p14:creationId xmlns:p14="http://schemas.microsoft.com/office/powerpoint/2010/main" val="1650818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88641"/>
            <a:ext cx="7772400" cy="1512167"/>
          </a:xfrm>
        </p:spPr>
        <p:txBody>
          <a:bodyPr>
            <a:normAutofit/>
          </a:bodyPr>
          <a:lstStyle/>
          <a:p>
            <a:r>
              <a:rPr lang="sk-SK" sz="2400" dirty="0" smtClean="0"/>
              <a:t>Sankcie</a:t>
            </a:r>
            <a:endParaRPr lang="sk-SK" sz="2400" dirty="0"/>
          </a:p>
        </p:txBody>
      </p:sp>
      <p:sp>
        <p:nvSpPr>
          <p:cNvPr id="3" name="Podnadpis 2"/>
          <p:cNvSpPr>
            <a:spLocks noGrp="1"/>
          </p:cNvSpPr>
          <p:nvPr>
            <p:ph type="subTitle" idx="1"/>
          </p:nvPr>
        </p:nvSpPr>
        <p:spPr>
          <a:xfrm>
            <a:off x="395536" y="1412776"/>
            <a:ext cx="5472608" cy="4226024"/>
          </a:xfrm>
        </p:spPr>
        <p:txBody>
          <a:bodyPr>
            <a:normAutofit fontScale="92500"/>
          </a:bodyPr>
          <a:lstStyle/>
          <a:p>
            <a:pPr marL="457200" indent="-457200" algn="l">
              <a:buAutoNum type="arabicPeriod"/>
            </a:pPr>
            <a:r>
              <a:rPr lang="sk-SK" sz="2400" dirty="0" smtClean="0">
                <a:solidFill>
                  <a:schemeClr val="tx2"/>
                </a:solidFill>
              </a:rPr>
              <a:t>Zápis v dokumentácii (ak rodič nepodpíše poznámku do 3 dní, volajú ho do školy)</a:t>
            </a:r>
          </a:p>
          <a:p>
            <a:pPr marL="457200" indent="-457200" algn="l">
              <a:buAutoNum type="arabicPeriod"/>
            </a:pPr>
            <a:r>
              <a:rPr lang="sk-SK" sz="2400" dirty="0" smtClean="0">
                <a:solidFill>
                  <a:schemeClr val="tx2"/>
                </a:solidFill>
              </a:rPr>
              <a:t>Vylúčenie zo školy max. 3 dni (triedny učiteľ)</a:t>
            </a:r>
          </a:p>
          <a:p>
            <a:pPr marL="457200" indent="-457200" algn="l">
              <a:buAutoNum type="arabicPeriod"/>
            </a:pPr>
            <a:r>
              <a:rPr lang="sk-SK" sz="2400" dirty="0" smtClean="0">
                <a:solidFill>
                  <a:schemeClr val="tx2"/>
                </a:solidFill>
              </a:rPr>
              <a:t>Vylúčenie na viac ako 3 dni (riaditeľ školy)</a:t>
            </a:r>
          </a:p>
          <a:p>
            <a:pPr marL="457200" indent="-457200" algn="l">
              <a:buAutoNum type="arabicPeriod"/>
            </a:pPr>
            <a:r>
              <a:rPr lang="sk-SK" sz="2400" dirty="0" smtClean="0">
                <a:solidFill>
                  <a:schemeClr val="tx2"/>
                </a:solidFill>
              </a:rPr>
              <a:t>Premiestnenie do inej školy (takmer nepoužívané)</a:t>
            </a:r>
          </a:p>
          <a:p>
            <a:pPr marL="342900" indent="-342900" algn="l">
              <a:buFontTx/>
              <a:buChar char="-"/>
            </a:pPr>
            <a:r>
              <a:rPr lang="sk-SK" sz="2400" dirty="0" smtClean="0">
                <a:solidFill>
                  <a:schemeClr val="tx2"/>
                </a:solidFill>
              </a:rPr>
              <a:t>Neospravedlnené hodiny sa hlásia zriaďovateľovi, ten rozhodne, či sa prípad posunie na súd</a:t>
            </a:r>
          </a:p>
        </p:txBody>
      </p:sp>
      <p:pic>
        <p:nvPicPr>
          <p:cNvPr id="1026" name="Picture 2" descr="C:\Users\Renáta\Desktop\portugal\IMG_20161114_103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340768"/>
            <a:ext cx="2949792" cy="3933056"/>
          </a:xfrm>
          <a:prstGeom prst="rect">
            <a:avLst/>
          </a:prstGeom>
          <a:noFill/>
          <a:extLst>
            <a:ext uri="{909E8E84-426E-40DD-AFC4-6F175D3DCCD1}">
              <a14:hiddenFill xmlns:a14="http://schemas.microsoft.com/office/drawing/2010/main">
                <a:solidFill>
                  <a:srgbClr val="FFFFFF"/>
                </a:solidFill>
              </a14:hiddenFill>
            </a:ext>
          </a:extLst>
        </p:spPr>
      </p:pic>
      <p:sp>
        <p:nvSpPr>
          <p:cNvPr id="4" name="BlokTextu 3"/>
          <p:cNvSpPr txBox="1"/>
          <p:nvPr/>
        </p:nvSpPr>
        <p:spPr>
          <a:xfrm>
            <a:off x="5738835" y="5476582"/>
            <a:ext cx="3387722" cy="369332"/>
          </a:xfrm>
          <a:prstGeom prst="rect">
            <a:avLst/>
          </a:prstGeom>
          <a:noFill/>
        </p:spPr>
        <p:txBody>
          <a:bodyPr wrap="none" rtlCol="0">
            <a:spAutoFit/>
          </a:bodyPr>
          <a:lstStyle/>
          <a:p>
            <a:r>
              <a:rPr lang="sk-SK" dirty="0" smtClean="0"/>
              <a:t>Miestnosť pre rozhovory s rodičmi</a:t>
            </a:r>
            <a:endParaRPr lang="sk-SK" dirty="0"/>
          </a:p>
        </p:txBody>
      </p:sp>
    </p:spTree>
    <p:extLst>
      <p:ext uri="{BB962C8B-B14F-4D97-AF65-F5344CB8AC3E}">
        <p14:creationId xmlns:p14="http://schemas.microsoft.com/office/powerpoint/2010/main" val="852789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404665"/>
            <a:ext cx="7772400" cy="1152127"/>
          </a:xfrm>
        </p:spPr>
        <p:txBody>
          <a:bodyPr>
            <a:normAutofit/>
          </a:bodyPr>
          <a:lstStyle/>
          <a:p>
            <a:r>
              <a:rPr lang="sk-SK" sz="2400" dirty="0" smtClean="0"/>
              <a:t>Spolupráca školy s rodičmi</a:t>
            </a:r>
            <a:endParaRPr lang="sk-SK" sz="2400" dirty="0"/>
          </a:p>
        </p:txBody>
      </p:sp>
      <p:sp>
        <p:nvSpPr>
          <p:cNvPr id="3" name="Podnadpis 2"/>
          <p:cNvSpPr>
            <a:spLocks noGrp="1"/>
          </p:cNvSpPr>
          <p:nvPr>
            <p:ph type="subTitle" idx="1"/>
          </p:nvPr>
        </p:nvSpPr>
        <p:spPr>
          <a:xfrm>
            <a:off x="1371600" y="1556792"/>
            <a:ext cx="6400800" cy="4082008"/>
          </a:xfrm>
        </p:spPr>
        <p:txBody>
          <a:bodyPr>
            <a:normAutofit lnSpcReduction="10000"/>
          </a:bodyPr>
          <a:lstStyle/>
          <a:p>
            <a:pPr algn="l"/>
            <a:r>
              <a:rPr lang="sk-SK" sz="2400" dirty="0" smtClean="0"/>
              <a:t>-</a:t>
            </a:r>
            <a:r>
              <a:rPr lang="sk-SK" sz="2400" dirty="0" smtClean="0">
                <a:solidFill>
                  <a:schemeClr val="tx2"/>
                </a:solidFill>
              </a:rPr>
              <a:t>pravidelné stretnutia</a:t>
            </a:r>
          </a:p>
          <a:p>
            <a:pPr marL="342900" indent="-342900" algn="l">
              <a:buFontTx/>
              <a:buChar char="-"/>
            </a:pPr>
            <a:r>
              <a:rPr lang="sk-SK" sz="2400" dirty="0" smtClean="0">
                <a:solidFill>
                  <a:schemeClr val="tx2"/>
                </a:solidFill>
              </a:rPr>
              <a:t>všetko, čo sa deje, je rodičom dostupné v elektronickej podobe</a:t>
            </a:r>
          </a:p>
          <a:p>
            <a:pPr marL="342900" indent="-342900" algn="l">
              <a:buFontTx/>
              <a:buChar char="-"/>
            </a:pPr>
            <a:r>
              <a:rPr lang="sk-SK" sz="2400" dirty="0" smtClean="0">
                <a:solidFill>
                  <a:schemeClr val="tx2"/>
                </a:solidFill>
              </a:rPr>
              <a:t>Každý učiteľ má 1 hodinu v týždni konzultačné hodiny, kedy sa rodičia môžu prísť informovať</a:t>
            </a:r>
          </a:p>
          <a:p>
            <a:pPr marL="342900" indent="-342900" algn="l">
              <a:buFontTx/>
              <a:buChar char="-"/>
            </a:pPr>
            <a:r>
              <a:rPr lang="sk-SK" sz="2400" dirty="0" smtClean="0">
                <a:solidFill>
                  <a:schemeClr val="tx2"/>
                </a:solidFill>
              </a:rPr>
              <a:t>Pri zápise dieťaťa do školy rodič podpíše ,že pozná vnútorný poriadok školy a že ho akceptuje</a:t>
            </a:r>
          </a:p>
          <a:p>
            <a:pPr marL="342900" indent="-342900" algn="l">
              <a:buFontTx/>
              <a:buChar char="-"/>
            </a:pPr>
            <a:r>
              <a:rPr lang="sk-SK" sz="2400" dirty="0" smtClean="0">
                <a:solidFill>
                  <a:schemeClr val="tx2"/>
                </a:solidFill>
              </a:rPr>
              <a:t>Vzhľadom na detailne prepracovaný poriadok aj pravidlá správania sa učitelia iba výnimočne stretávajú s nesúhlasom rodičov</a:t>
            </a:r>
            <a:endParaRPr lang="sk-SK" sz="2400" dirty="0">
              <a:solidFill>
                <a:schemeClr val="tx2"/>
              </a:solidFill>
            </a:endParaRPr>
          </a:p>
        </p:txBody>
      </p:sp>
    </p:spTree>
    <p:extLst>
      <p:ext uri="{BB962C8B-B14F-4D97-AF65-F5344CB8AC3E}">
        <p14:creationId xmlns:p14="http://schemas.microsoft.com/office/powerpoint/2010/main" val="1208767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404665"/>
            <a:ext cx="7772400" cy="1584175"/>
          </a:xfrm>
        </p:spPr>
        <p:txBody>
          <a:bodyPr>
            <a:normAutofit/>
          </a:bodyPr>
          <a:lstStyle/>
          <a:p>
            <a:r>
              <a:rPr lang="sk-SK" sz="2400" dirty="0"/>
              <a:t>Projektové aktivity školy a možnosti ďalšej spolupráce</a:t>
            </a:r>
          </a:p>
        </p:txBody>
      </p:sp>
      <p:sp>
        <p:nvSpPr>
          <p:cNvPr id="3" name="Podnadpis 2"/>
          <p:cNvSpPr>
            <a:spLocks noGrp="1"/>
          </p:cNvSpPr>
          <p:nvPr>
            <p:ph type="subTitle" idx="1"/>
          </p:nvPr>
        </p:nvSpPr>
        <p:spPr>
          <a:xfrm>
            <a:off x="1371600" y="1628800"/>
            <a:ext cx="6400800" cy="4010000"/>
          </a:xfrm>
        </p:spPr>
        <p:txBody>
          <a:bodyPr>
            <a:normAutofit fontScale="92500" lnSpcReduction="20000"/>
          </a:bodyPr>
          <a:lstStyle/>
          <a:p>
            <a:pPr marL="342900" indent="-342900">
              <a:buFontTx/>
              <a:buChar char="-"/>
            </a:pPr>
            <a:r>
              <a:rPr lang="sk-SK" sz="2400" dirty="0" smtClean="0">
                <a:solidFill>
                  <a:schemeClr val="tx2"/>
                </a:solidFill>
              </a:rPr>
              <a:t>Všetky navštívené školy realizujú projekty v programe </a:t>
            </a:r>
            <a:r>
              <a:rPr lang="sk-SK" sz="2400" dirty="0" err="1" smtClean="0">
                <a:solidFill>
                  <a:schemeClr val="tx2"/>
                </a:solidFill>
              </a:rPr>
              <a:t>Erasmus</a:t>
            </a:r>
            <a:r>
              <a:rPr lang="sk-SK" sz="2400" dirty="0" smtClean="0">
                <a:solidFill>
                  <a:schemeClr val="tx2"/>
                </a:solidFill>
              </a:rPr>
              <a:t>+</a:t>
            </a:r>
          </a:p>
          <a:p>
            <a:pPr marL="342900" indent="-342900">
              <a:buFontTx/>
              <a:buChar char="-"/>
            </a:pPr>
            <a:r>
              <a:rPr lang="sk-SK" sz="2400" dirty="0" smtClean="0">
                <a:solidFill>
                  <a:schemeClr val="tx2"/>
                </a:solidFill>
              </a:rPr>
              <a:t>Pomoc pri vytváraní siete škôl /majú množstvo kontaktov/</a:t>
            </a:r>
          </a:p>
          <a:p>
            <a:pPr marL="342900" indent="-342900">
              <a:buFontTx/>
              <a:buChar char="-"/>
            </a:pPr>
            <a:r>
              <a:rPr lang="sk-SK" sz="2400" dirty="0" smtClean="0">
                <a:solidFill>
                  <a:schemeClr val="tx2"/>
                </a:solidFill>
              </a:rPr>
              <a:t>Priestor pre partnerské projekty aj ďalšie hospitačné aktivity</a:t>
            </a:r>
          </a:p>
          <a:p>
            <a:pPr marL="342900" indent="-342900">
              <a:buFontTx/>
              <a:buChar char="-"/>
            </a:pPr>
            <a:r>
              <a:rPr lang="sk-SK" sz="2400" dirty="0" smtClean="0">
                <a:solidFill>
                  <a:schemeClr val="tx2"/>
                </a:solidFill>
              </a:rPr>
              <a:t>Možnosť pôsobiť ako prijímajúca inštitúcia /tiež máme čo ponúknuť/</a:t>
            </a:r>
          </a:p>
          <a:p>
            <a:pPr marL="342900" indent="-342900">
              <a:buFontTx/>
              <a:buChar char="-"/>
            </a:pPr>
            <a:r>
              <a:rPr lang="sk-SK" sz="2400" dirty="0" err="1" smtClean="0">
                <a:solidFill>
                  <a:schemeClr val="tx2"/>
                </a:solidFill>
              </a:rPr>
              <a:t>EduFor</a:t>
            </a:r>
            <a:r>
              <a:rPr lang="sk-SK" sz="2400" dirty="0" smtClean="0">
                <a:solidFill>
                  <a:schemeClr val="tx2"/>
                </a:solidFill>
              </a:rPr>
              <a:t> realizuje </a:t>
            </a:r>
            <a:r>
              <a:rPr lang="sk-SK" sz="2400" dirty="0" err="1" smtClean="0">
                <a:solidFill>
                  <a:schemeClr val="tx2"/>
                </a:solidFill>
              </a:rPr>
              <a:t>štrukturované</a:t>
            </a:r>
            <a:r>
              <a:rPr lang="sk-SK" sz="2400" dirty="0" smtClean="0">
                <a:solidFill>
                  <a:schemeClr val="tx2"/>
                </a:solidFill>
              </a:rPr>
              <a:t> kurzy pre KA1 </a:t>
            </a:r>
            <a:r>
              <a:rPr lang="sk-SK" sz="2400" dirty="0" err="1" smtClean="0">
                <a:solidFill>
                  <a:schemeClr val="tx2"/>
                </a:solidFill>
              </a:rPr>
              <a:t>Erasmus</a:t>
            </a:r>
            <a:r>
              <a:rPr lang="sk-SK" sz="2400" dirty="0" smtClean="0">
                <a:solidFill>
                  <a:schemeClr val="tx2"/>
                </a:solidFill>
              </a:rPr>
              <a:t>+</a:t>
            </a:r>
          </a:p>
          <a:p>
            <a:pPr marL="342900" indent="-342900">
              <a:buFontTx/>
              <a:buChar char="-"/>
            </a:pPr>
            <a:r>
              <a:rPr lang="sk-SK" sz="2400" dirty="0" smtClean="0">
                <a:solidFill>
                  <a:schemeClr val="tx2"/>
                </a:solidFill>
              </a:rPr>
              <a:t>Jedna zo škôl realizuje strategické partnerstvo v oblasti STEM pre nižšie sekundárne vzdelávanie- možnosť spolupráce dvoch projektov</a:t>
            </a:r>
            <a:endParaRPr lang="sk-SK" sz="2400" dirty="0">
              <a:solidFill>
                <a:schemeClr val="tx2"/>
              </a:solidFill>
            </a:endParaRPr>
          </a:p>
        </p:txBody>
      </p:sp>
    </p:spTree>
    <p:extLst>
      <p:ext uri="{BB962C8B-B14F-4D97-AF65-F5344CB8AC3E}">
        <p14:creationId xmlns:p14="http://schemas.microsoft.com/office/powerpoint/2010/main" val="1617876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400" dirty="0" smtClean="0"/>
              <a:t>Pre proces internacionalizácie je dôležité spoznať aj tradície, históriu a kultúru krajiny</a:t>
            </a:r>
            <a:endParaRPr lang="sk-SK" sz="2400" dirty="0"/>
          </a:p>
        </p:txBody>
      </p:sp>
      <p:pic>
        <p:nvPicPr>
          <p:cNvPr id="4098" name="Picture 2" descr="D:\por\Viseu\PB1500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060848"/>
            <a:ext cx="3227851" cy="24208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enáta\Desktop\portugal\IMG_20161114_1513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772816"/>
            <a:ext cx="3057804" cy="4077072"/>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1259632" y="4725144"/>
            <a:ext cx="2298643" cy="369332"/>
          </a:xfrm>
          <a:prstGeom prst="rect">
            <a:avLst/>
          </a:prstGeom>
          <a:noFill/>
        </p:spPr>
        <p:txBody>
          <a:bodyPr wrap="none" rtlCol="0">
            <a:spAutoFit/>
          </a:bodyPr>
          <a:lstStyle/>
          <a:p>
            <a:r>
              <a:rPr lang="sk-SK" dirty="0" smtClean="0"/>
              <a:t>Tradičná sušená treska</a:t>
            </a:r>
            <a:endParaRPr lang="sk-SK" dirty="0"/>
          </a:p>
        </p:txBody>
      </p:sp>
      <p:sp>
        <p:nvSpPr>
          <p:cNvPr id="4" name="BlokTextu 3"/>
          <p:cNvSpPr txBox="1"/>
          <p:nvPr/>
        </p:nvSpPr>
        <p:spPr>
          <a:xfrm>
            <a:off x="5580112" y="6453336"/>
            <a:ext cx="696024" cy="369332"/>
          </a:xfrm>
          <a:prstGeom prst="rect">
            <a:avLst/>
          </a:prstGeom>
          <a:noFill/>
        </p:spPr>
        <p:txBody>
          <a:bodyPr wrap="none" rtlCol="0">
            <a:spAutoFit/>
          </a:bodyPr>
          <a:lstStyle/>
          <a:p>
            <a:r>
              <a:rPr lang="sk-SK" dirty="0" err="1" smtClean="0"/>
              <a:t>Viseu</a:t>
            </a:r>
            <a:endParaRPr lang="sk-SK" dirty="0"/>
          </a:p>
        </p:txBody>
      </p:sp>
    </p:spTree>
    <p:extLst>
      <p:ext uri="{BB962C8B-B14F-4D97-AF65-F5344CB8AC3E}">
        <p14:creationId xmlns:p14="http://schemas.microsoft.com/office/powerpoint/2010/main" val="2602077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enáta\Desktop\portugal\IMG_20161118_1442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620688"/>
            <a:ext cx="1905676" cy="2540901"/>
          </a:xfrm>
          <a:prstGeom prst="rect">
            <a:avLst/>
          </a:prstGeom>
          <a:noFill/>
          <a:extLst>
            <a:ext uri="{909E8E84-426E-40DD-AFC4-6F175D3DCCD1}">
              <a14:hiddenFill xmlns:a14="http://schemas.microsoft.com/office/drawing/2010/main">
                <a:solidFill>
                  <a:srgbClr val="FFFFFF"/>
                </a:solidFill>
              </a14:hiddenFill>
            </a:ext>
          </a:extLst>
        </p:spPr>
      </p:pic>
      <p:sp>
        <p:nvSpPr>
          <p:cNvPr id="2" name="BlokTextu 1"/>
          <p:cNvSpPr txBox="1"/>
          <p:nvPr/>
        </p:nvSpPr>
        <p:spPr>
          <a:xfrm>
            <a:off x="971600" y="3429000"/>
            <a:ext cx="1559979" cy="369332"/>
          </a:xfrm>
          <a:prstGeom prst="rect">
            <a:avLst/>
          </a:prstGeom>
          <a:noFill/>
        </p:spPr>
        <p:txBody>
          <a:bodyPr wrap="none" rtlCol="0">
            <a:spAutoFit/>
          </a:bodyPr>
          <a:lstStyle/>
          <a:p>
            <a:r>
              <a:rPr lang="sk-SK" dirty="0" smtClean="0"/>
              <a:t>Park - </a:t>
            </a:r>
            <a:r>
              <a:rPr lang="sk-SK" dirty="0" err="1" smtClean="0"/>
              <a:t>Coimbra</a:t>
            </a:r>
            <a:endParaRPr lang="sk-SK" dirty="0"/>
          </a:p>
        </p:txBody>
      </p:sp>
      <p:pic>
        <p:nvPicPr>
          <p:cNvPr id="8195" name="Picture 3" descr="C:\Users\Renáta\Desktop\portugal\IMG_20161118_1512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933056"/>
            <a:ext cx="1926517" cy="2568690"/>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3382752" y="6132414"/>
            <a:ext cx="1823000" cy="369332"/>
          </a:xfrm>
          <a:prstGeom prst="rect">
            <a:avLst/>
          </a:prstGeom>
          <a:noFill/>
        </p:spPr>
        <p:txBody>
          <a:bodyPr wrap="none" rtlCol="0">
            <a:spAutoFit/>
          </a:bodyPr>
          <a:lstStyle/>
          <a:p>
            <a:r>
              <a:rPr lang="sk-SK" dirty="0" smtClean="0"/>
              <a:t>História- </a:t>
            </a:r>
            <a:r>
              <a:rPr lang="sk-SK" dirty="0" err="1" smtClean="0"/>
              <a:t>Coimbra</a:t>
            </a:r>
            <a:endParaRPr lang="sk-SK" dirty="0"/>
          </a:p>
        </p:txBody>
      </p:sp>
      <p:pic>
        <p:nvPicPr>
          <p:cNvPr id="8196" name="Picture 4" descr="C:\Users\Renáta\Desktop\portugal\IMG_20161119_1444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812709"/>
            <a:ext cx="3131840" cy="2348880"/>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5530755" y="243918"/>
            <a:ext cx="1728422" cy="369332"/>
          </a:xfrm>
          <a:prstGeom prst="rect">
            <a:avLst/>
          </a:prstGeom>
          <a:noFill/>
        </p:spPr>
        <p:txBody>
          <a:bodyPr wrap="none" rtlCol="0">
            <a:spAutoFit/>
          </a:bodyPr>
          <a:lstStyle/>
          <a:p>
            <a:r>
              <a:rPr lang="sk-SK" dirty="0" smtClean="0"/>
              <a:t>Atlantický oceán</a:t>
            </a:r>
            <a:endParaRPr lang="sk-SK" dirty="0"/>
          </a:p>
        </p:txBody>
      </p:sp>
      <p:pic>
        <p:nvPicPr>
          <p:cNvPr id="8197" name="Picture 5" descr="C:\Users\Renáta\Desktop\portugal\IMG_20161113_16125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3429000"/>
            <a:ext cx="3360373"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718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4824536"/>
          </a:xfrm>
        </p:spPr>
        <p:txBody>
          <a:bodyPr>
            <a:normAutofit fontScale="90000"/>
          </a:bodyPr>
          <a:lstStyle/>
          <a:p>
            <a:r>
              <a:rPr lang="sk-SK" dirty="0"/>
              <a:t>Mobilita sa realizovala s finančnou podporou Európskej únie. Uvedené informácie vyjadrujú  názov autora a Európska Komisia </a:t>
            </a:r>
            <a:r>
              <a:rPr lang="sk-SK" dirty="0" smtClean="0"/>
              <a:t>nie </a:t>
            </a:r>
            <a:r>
              <a:rPr lang="sk-SK" dirty="0"/>
              <a:t>je  zodpovedná za akékoľvek použitie informácií  obsiahnutých v texte. </a:t>
            </a:r>
            <a:r>
              <a:rPr lang="sk-SK" dirty="0" smtClean="0"/>
              <a:t/>
            </a:r>
            <a:br>
              <a:rPr lang="sk-SK" dirty="0" smtClean="0"/>
            </a:br>
            <a:r>
              <a:rPr lang="sk-SK" dirty="0"/>
              <a:t/>
            </a:r>
            <a:br>
              <a:rPr lang="sk-SK" dirty="0"/>
            </a:br>
            <a:endParaRPr lang="sk-SK" dirty="0"/>
          </a:p>
        </p:txBody>
      </p:sp>
      <p:pic>
        <p:nvPicPr>
          <p:cNvPr id="3" name="Picture 6" descr="Výsledok vyhľadávania obrázkov pre dopyt erasmus 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869160"/>
            <a:ext cx="4167604" cy="118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66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Ďakujem za pozornosť</a:t>
            </a:r>
            <a:endParaRPr lang="sk-SK" dirty="0"/>
          </a:p>
        </p:txBody>
      </p:sp>
      <p:sp>
        <p:nvSpPr>
          <p:cNvPr id="3" name="Podnadpis 2"/>
          <p:cNvSpPr>
            <a:spLocks noGrp="1"/>
          </p:cNvSpPr>
          <p:nvPr>
            <p:ph type="subTitle" idx="1"/>
          </p:nvPr>
        </p:nvSpPr>
        <p:spPr/>
        <p:txBody>
          <a:bodyPr/>
          <a:lstStyle/>
          <a:p>
            <a:r>
              <a:rPr lang="sk-SK" dirty="0" smtClean="0"/>
              <a:t>Mgr. Renáta </a:t>
            </a:r>
            <a:r>
              <a:rPr lang="sk-SK" dirty="0" err="1" smtClean="0"/>
              <a:t>Košovičová</a:t>
            </a:r>
            <a:endParaRPr lang="sk-SK" dirty="0" smtClean="0"/>
          </a:p>
          <a:p>
            <a:r>
              <a:rPr lang="sk-SK" dirty="0" smtClean="0"/>
              <a:t>ZŠ Škultétyho 1, Nitra</a:t>
            </a:r>
            <a:endParaRPr lang="sk-SK" dirty="0"/>
          </a:p>
        </p:txBody>
      </p:sp>
    </p:spTree>
    <p:extLst>
      <p:ext uri="{BB962C8B-B14F-4D97-AF65-F5344CB8AC3E}">
        <p14:creationId xmlns:p14="http://schemas.microsoft.com/office/powerpoint/2010/main" val="727475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04664"/>
            <a:ext cx="6933456" cy="6120680"/>
          </a:xfrm>
        </p:spPr>
        <p:txBody>
          <a:bodyPr>
            <a:normAutofit fontScale="90000"/>
          </a:bodyPr>
          <a:lstStyle/>
          <a:p>
            <a:pPr algn="l"/>
            <a:r>
              <a:rPr lang="sk-SK" sz="3200" dirty="0" smtClean="0"/>
              <a:t>1. Školský systém v Portugalsku</a:t>
            </a:r>
            <a:br>
              <a:rPr lang="sk-SK" sz="3200" dirty="0" smtClean="0"/>
            </a:br>
            <a:r>
              <a:rPr lang="sk-SK" sz="3200" dirty="0" smtClean="0"/>
              <a:t>2. Inovatívne didaktické metódy, postupy a</a:t>
            </a:r>
            <a:br>
              <a:rPr lang="sk-SK" sz="3200" dirty="0" smtClean="0"/>
            </a:br>
            <a:r>
              <a:rPr lang="sk-SK" sz="3200" dirty="0"/>
              <a:t> </a:t>
            </a:r>
            <a:r>
              <a:rPr lang="sk-SK" sz="3200" dirty="0" smtClean="0"/>
              <a:t>   pomôcky pri vyučovaní cudzích jazykov</a:t>
            </a:r>
            <a:br>
              <a:rPr lang="sk-SK" sz="3200" dirty="0" smtClean="0"/>
            </a:br>
            <a:r>
              <a:rPr lang="sk-SK" sz="3200" dirty="0" smtClean="0"/>
              <a:t>3. Výmena dobrých skúseností medzi učiteľmi</a:t>
            </a:r>
            <a:br>
              <a:rPr lang="sk-SK" sz="3200" dirty="0" smtClean="0"/>
            </a:br>
            <a:r>
              <a:rPr lang="sk-SK" sz="3200" dirty="0" smtClean="0"/>
              <a:t>4. Vedenie školskej dokumentácie</a:t>
            </a:r>
            <a:br>
              <a:rPr lang="sk-SK" sz="3200" dirty="0" smtClean="0"/>
            </a:br>
            <a:r>
              <a:rPr lang="sk-SK" sz="3200" dirty="0" smtClean="0"/>
              <a:t>5. Multikultúrne aspekty vyučovania</a:t>
            </a:r>
            <a:br>
              <a:rPr lang="sk-SK" sz="3200" dirty="0" smtClean="0"/>
            </a:br>
            <a:r>
              <a:rPr lang="sk-SK" sz="3200" dirty="0" smtClean="0"/>
              <a:t>6. Vzdelávanie žiakov so ŠVVP</a:t>
            </a:r>
            <a:br>
              <a:rPr lang="sk-SK" sz="3200" dirty="0" smtClean="0"/>
            </a:br>
            <a:r>
              <a:rPr lang="sk-SK" sz="3200" dirty="0" smtClean="0"/>
              <a:t>7. Správanie žiakov, výchovné opatrenia</a:t>
            </a:r>
            <a:br>
              <a:rPr lang="sk-SK" sz="3200" dirty="0" smtClean="0"/>
            </a:br>
            <a:r>
              <a:rPr lang="sk-SK" sz="3200" dirty="0" smtClean="0"/>
              <a:t>8. Spolupráca učiteľov s rodičmi</a:t>
            </a:r>
            <a:br>
              <a:rPr lang="sk-SK" sz="3200" dirty="0" smtClean="0"/>
            </a:br>
            <a:r>
              <a:rPr lang="sk-SK" sz="3200" dirty="0" smtClean="0"/>
              <a:t>9. Projektové aktivity školy</a:t>
            </a:r>
            <a:br>
              <a:rPr lang="sk-SK" sz="3200" dirty="0" smtClean="0"/>
            </a:br>
            <a:r>
              <a:rPr lang="sk-SK" sz="3200" dirty="0" smtClean="0"/>
              <a:t>10. Možnosti budúcej spolupráce</a:t>
            </a:r>
            <a:endParaRPr lang="sk-SK" sz="3200" dirty="0"/>
          </a:p>
        </p:txBody>
      </p:sp>
    </p:spTree>
    <p:extLst>
      <p:ext uri="{BB962C8B-B14F-4D97-AF65-F5344CB8AC3E}">
        <p14:creationId xmlns:p14="http://schemas.microsoft.com/office/powerpoint/2010/main" val="164223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340768"/>
            <a:ext cx="7772400" cy="576064"/>
          </a:xfrm>
        </p:spPr>
        <p:txBody>
          <a:bodyPr>
            <a:noAutofit/>
          </a:bodyPr>
          <a:lstStyle/>
          <a:p>
            <a:r>
              <a:rPr lang="sk-SK" sz="2400" dirty="0" smtClean="0"/>
              <a:t>Prijímajúca inštitúcia: </a:t>
            </a:r>
            <a:r>
              <a:rPr lang="sk-SK" sz="2400" dirty="0" err="1" smtClean="0"/>
              <a:t>Edufor</a:t>
            </a:r>
            <a:r>
              <a:rPr lang="sk-SK" sz="2400" dirty="0" smtClean="0"/>
              <a:t>, </a:t>
            </a:r>
            <a:r>
              <a:rPr lang="sk-SK" sz="2400" dirty="0" err="1" smtClean="0"/>
              <a:t>Mangualde</a:t>
            </a:r>
            <a:r>
              <a:rPr lang="sk-SK" sz="2400" dirty="0" smtClean="0"/>
              <a:t> /tréningové centrum pre učiteľov poskytujúce metodickú podporu 6 združeniam škôl v oblasti </a:t>
            </a:r>
            <a:r>
              <a:rPr lang="sk-SK" sz="2400" dirty="0" err="1" smtClean="0"/>
              <a:t>Mangualde</a:t>
            </a:r>
            <a:endParaRPr lang="sk-SK" sz="2400" dirty="0"/>
          </a:p>
        </p:txBody>
      </p:sp>
      <p:sp>
        <p:nvSpPr>
          <p:cNvPr id="3" name="Podnadpis 2"/>
          <p:cNvSpPr>
            <a:spLocks noGrp="1"/>
          </p:cNvSpPr>
          <p:nvPr>
            <p:ph type="subTitle" idx="1"/>
          </p:nvPr>
        </p:nvSpPr>
        <p:spPr>
          <a:xfrm>
            <a:off x="1371600" y="2420888"/>
            <a:ext cx="3272408" cy="3217912"/>
          </a:xfrm>
        </p:spPr>
        <p:txBody>
          <a:bodyPr>
            <a:normAutofit fontScale="70000" lnSpcReduction="20000"/>
          </a:bodyPr>
          <a:lstStyle/>
          <a:p>
            <a:pPr algn="l"/>
            <a:r>
              <a:rPr lang="sk-SK" dirty="0" smtClean="0">
                <a:solidFill>
                  <a:schemeClr val="tx2"/>
                </a:solidFill>
              </a:rPr>
              <a:t>Navštívené školy:</a:t>
            </a:r>
          </a:p>
          <a:p>
            <a:pPr marL="514350" indent="-514350" algn="l">
              <a:buAutoNum type="arabicPeriod"/>
            </a:pPr>
            <a:r>
              <a:rPr lang="sk-SK" dirty="0" err="1" smtClean="0">
                <a:solidFill>
                  <a:schemeClr val="tx2"/>
                </a:solidFill>
              </a:rPr>
              <a:t>Agrupamento</a:t>
            </a:r>
            <a:r>
              <a:rPr lang="sk-SK" dirty="0" smtClean="0">
                <a:solidFill>
                  <a:schemeClr val="tx2"/>
                </a:solidFill>
              </a:rPr>
              <a:t> </a:t>
            </a:r>
            <a:r>
              <a:rPr lang="sk-SK" dirty="0" err="1" smtClean="0">
                <a:solidFill>
                  <a:schemeClr val="tx2"/>
                </a:solidFill>
              </a:rPr>
              <a:t>de</a:t>
            </a:r>
            <a:r>
              <a:rPr lang="sk-SK" dirty="0" smtClean="0">
                <a:solidFill>
                  <a:schemeClr val="tx2"/>
                </a:solidFill>
              </a:rPr>
              <a:t> </a:t>
            </a:r>
            <a:r>
              <a:rPr lang="sk-SK" dirty="0" err="1" smtClean="0">
                <a:solidFill>
                  <a:schemeClr val="tx2"/>
                </a:solidFill>
              </a:rPr>
              <a:t>Escolas</a:t>
            </a:r>
            <a:r>
              <a:rPr lang="sk-SK" dirty="0" smtClean="0">
                <a:solidFill>
                  <a:schemeClr val="tx2"/>
                </a:solidFill>
              </a:rPr>
              <a:t> </a:t>
            </a:r>
            <a:r>
              <a:rPr lang="sk-SK" dirty="0" err="1" smtClean="0">
                <a:solidFill>
                  <a:schemeClr val="tx2"/>
                </a:solidFill>
              </a:rPr>
              <a:t>de</a:t>
            </a:r>
            <a:r>
              <a:rPr lang="sk-SK" dirty="0" smtClean="0">
                <a:solidFill>
                  <a:schemeClr val="tx2"/>
                </a:solidFill>
              </a:rPr>
              <a:t> </a:t>
            </a:r>
            <a:r>
              <a:rPr lang="sk-SK" dirty="0" err="1" smtClean="0">
                <a:solidFill>
                  <a:schemeClr val="tx2"/>
                </a:solidFill>
              </a:rPr>
              <a:t>Mangualde</a:t>
            </a:r>
            <a:endParaRPr lang="sk-SK" dirty="0" smtClean="0">
              <a:solidFill>
                <a:schemeClr val="tx2"/>
              </a:solidFill>
            </a:endParaRPr>
          </a:p>
          <a:p>
            <a:pPr marL="514350" indent="-514350" algn="l">
              <a:buAutoNum type="arabicPeriod"/>
            </a:pPr>
            <a:r>
              <a:rPr lang="sk-SK" dirty="0" err="1" smtClean="0">
                <a:solidFill>
                  <a:schemeClr val="tx2"/>
                </a:solidFill>
              </a:rPr>
              <a:t>Escola</a:t>
            </a:r>
            <a:r>
              <a:rPr lang="sk-SK" dirty="0" smtClean="0">
                <a:solidFill>
                  <a:schemeClr val="tx2"/>
                </a:solidFill>
              </a:rPr>
              <a:t> EB 2,3/S </a:t>
            </a:r>
            <a:r>
              <a:rPr lang="sk-SK" dirty="0" err="1" smtClean="0">
                <a:solidFill>
                  <a:schemeClr val="tx2"/>
                </a:solidFill>
              </a:rPr>
              <a:t>de</a:t>
            </a:r>
            <a:r>
              <a:rPr lang="sk-SK" dirty="0" smtClean="0">
                <a:solidFill>
                  <a:schemeClr val="tx2"/>
                </a:solidFill>
              </a:rPr>
              <a:t> </a:t>
            </a:r>
            <a:r>
              <a:rPr lang="sk-SK" dirty="0" err="1" smtClean="0">
                <a:solidFill>
                  <a:schemeClr val="tx2"/>
                </a:solidFill>
              </a:rPr>
              <a:t>Penalva</a:t>
            </a:r>
            <a:r>
              <a:rPr lang="sk-SK" dirty="0" smtClean="0">
                <a:solidFill>
                  <a:schemeClr val="tx2"/>
                </a:solidFill>
              </a:rPr>
              <a:t> do </a:t>
            </a:r>
            <a:r>
              <a:rPr lang="sk-SK" dirty="0" err="1" smtClean="0">
                <a:solidFill>
                  <a:schemeClr val="tx2"/>
                </a:solidFill>
              </a:rPr>
              <a:t>Castelo</a:t>
            </a:r>
            <a:endParaRPr lang="sk-SK" dirty="0" smtClean="0">
              <a:solidFill>
                <a:schemeClr val="tx2"/>
              </a:solidFill>
            </a:endParaRPr>
          </a:p>
          <a:p>
            <a:pPr marL="514350" indent="-514350" algn="l">
              <a:buAutoNum type="arabicPeriod"/>
            </a:pPr>
            <a:r>
              <a:rPr lang="sk-SK" dirty="0" err="1" smtClean="0">
                <a:solidFill>
                  <a:schemeClr val="tx2"/>
                </a:solidFill>
              </a:rPr>
              <a:t>Escola</a:t>
            </a:r>
            <a:r>
              <a:rPr lang="sk-SK" dirty="0" smtClean="0">
                <a:solidFill>
                  <a:schemeClr val="tx2"/>
                </a:solidFill>
              </a:rPr>
              <a:t> EB23/S </a:t>
            </a:r>
            <a:r>
              <a:rPr lang="sk-SK" dirty="0" err="1" smtClean="0">
                <a:solidFill>
                  <a:schemeClr val="tx2"/>
                </a:solidFill>
              </a:rPr>
              <a:t>Eng</a:t>
            </a:r>
            <a:r>
              <a:rPr lang="sk-SK" dirty="0" smtClean="0">
                <a:solidFill>
                  <a:schemeClr val="tx2"/>
                </a:solidFill>
              </a:rPr>
              <a:t>. </a:t>
            </a:r>
            <a:r>
              <a:rPr lang="sk-SK" dirty="0" err="1" smtClean="0">
                <a:solidFill>
                  <a:schemeClr val="tx2"/>
                </a:solidFill>
              </a:rPr>
              <a:t>Dionisio</a:t>
            </a:r>
            <a:r>
              <a:rPr lang="sk-SK" dirty="0" smtClean="0">
                <a:solidFill>
                  <a:schemeClr val="tx2"/>
                </a:solidFill>
              </a:rPr>
              <a:t> A. </a:t>
            </a:r>
            <a:r>
              <a:rPr lang="sk-SK" dirty="0" err="1" smtClean="0">
                <a:solidFill>
                  <a:schemeClr val="tx2"/>
                </a:solidFill>
              </a:rPr>
              <a:t>Cunha</a:t>
            </a:r>
            <a:r>
              <a:rPr lang="sk-SK" dirty="0" smtClean="0">
                <a:solidFill>
                  <a:schemeClr val="tx2"/>
                </a:solidFill>
              </a:rPr>
              <a:t>, </a:t>
            </a:r>
            <a:r>
              <a:rPr lang="sk-SK" dirty="0" err="1" smtClean="0">
                <a:solidFill>
                  <a:schemeClr val="tx2"/>
                </a:solidFill>
              </a:rPr>
              <a:t>Canvas</a:t>
            </a:r>
            <a:r>
              <a:rPr lang="sk-SK" dirty="0" smtClean="0">
                <a:solidFill>
                  <a:schemeClr val="tx2"/>
                </a:solidFill>
              </a:rPr>
              <a:t> </a:t>
            </a:r>
            <a:r>
              <a:rPr lang="sk-SK" dirty="0" err="1" smtClean="0">
                <a:solidFill>
                  <a:schemeClr val="tx2"/>
                </a:solidFill>
              </a:rPr>
              <a:t>de</a:t>
            </a:r>
            <a:r>
              <a:rPr lang="sk-SK" dirty="0" smtClean="0">
                <a:solidFill>
                  <a:schemeClr val="tx2"/>
                </a:solidFill>
              </a:rPr>
              <a:t> </a:t>
            </a:r>
            <a:r>
              <a:rPr lang="sk-SK" dirty="0" err="1" smtClean="0">
                <a:solidFill>
                  <a:schemeClr val="tx2"/>
                </a:solidFill>
              </a:rPr>
              <a:t>Senhorim</a:t>
            </a:r>
            <a:endParaRPr lang="sk-SK" dirty="0" smtClean="0">
              <a:solidFill>
                <a:schemeClr val="tx2"/>
              </a:solidFill>
            </a:endParaRPr>
          </a:p>
          <a:p>
            <a:pPr marL="514350" indent="-514350" algn="l">
              <a:buAutoNum type="arabicPeriod"/>
            </a:pPr>
            <a:r>
              <a:rPr lang="sk-SK" dirty="0" err="1" smtClean="0">
                <a:solidFill>
                  <a:schemeClr val="tx2"/>
                </a:solidFill>
              </a:rPr>
              <a:t>Escola</a:t>
            </a:r>
            <a:r>
              <a:rPr lang="sk-SK" dirty="0" smtClean="0">
                <a:solidFill>
                  <a:schemeClr val="tx2"/>
                </a:solidFill>
              </a:rPr>
              <a:t> </a:t>
            </a:r>
            <a:r>
              <a:rPr lang="sk-SK" dirty="0" err="1" smtClean="0">
                <a:solidFill>
                  <a:schemeClr val="tx2"/>
                </a:solidFill>
              </a:rPr>
              <a:t>Desatao</a:t>
            </a:r>
            <a:r>
              <a:rPr lang="sk-SK" dirty="0" smtClean="0">
                <a:solidFill>
                  <a:schemeClr val="tx2"/>
                </a:solidFill>
              </a:rPr>
              <a:t>, </a:t>
            </a:r>
            <a:r>
              <a:rPr lang="sk-SK" dirty="0" err="1" smtClean="0">
                <a:solidFill>
                  <a:schemeClr val="tx2"/>
                </a:solidFill>
              </a:rPr>
              <a:t>Satao</a:t>
            </a:r>
            <a:endParaRPr lang="sk-SK" dirty="0">
              <a:solidFill>
                <a:schemeClr val="tx2"/>
              </a:solidFill>
            </a:endParaRPr>
          </a:p>
        </p:txBody>
      </p:sp>
      <p:pic>
        <p:nvPicPr>
          <p:cNvPr id="1026" name="Picture 2" descr="D:\por\14.11  EDUcentrum\PB15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708920"/>
            <a:ext cx="3720414" cy="2790311"/>
          </a:xfrm>
          <a:prstGeom prst="rect">
            <a:avLst/>
          </a:prstGeom>
          <a:noFill/>
          <a:extLst>
            <a:ext uri="{909E8E84-426E-40DD-AFC4-6F175D3DCCD1}">
              <a14:hiddenFill xmlns:a14="http://schemas.microsoft.com/office/drawing/2010/main">
                <a:solidFill>
                  <a:srgbClr val="FFFFFF"/>
                </a:solidFill>
              </a14:hiddenFill>
            </a:ext>
          </a:extLst>
        </p:spPr>
      </p:pic>
      <p:sp>
        <p:nvSpPr>
          <p:cNvPr id="4" name="BlokTextu 3"/>
          <p:cNvSpPr txBox="1"/>
          <p:nvPr/>
        </p:nvSpPr>
        <p:spPr>
          <a:xfrm>
            <a:off x="5580112" y="5877272"/>
            <a:ext cx="1890261" cy="646331"/>
          </a:xfrm>
          <a:prstGeom prst="rect">
            <a:avLst/>
          </a:prstGeom>
          <a:noFill/>
        </p:spPr>
        <p:txBody>
          <a:bodyPr wrap="none" rtlCol="0">
            <a:spAutoFit/>
          </a:bodyPr>
          <a:lstStyle/>
          <a:p>
            <a:r>
              <a:rPr lang="sk-SK" dirty="0" smtClean="0"/>
              <a:t>José </a:t>
            </a:r>
            <a:r>
              <a:rPr lang="sk-SK" dirty="0" err="1" smtClean="0"/>
              <a:t>Miguel</a:t>
            </a:r>
            <a:r>
              <a:rPr lang="sk-SK" dirty="0" smtClean="0"/>
              <a:t> </a:t>
            </a:r>
            <a:r>
              <a:rPr lang="sk-SK" dirty="0" err="1" smtClean="0"/>
              <a:t>Sousa</a:t>
            </a:r>
            <a:endParaRPr lang="sk-SK" dirty="0" smtClean="0"/>
          </a:p>
          <a:p>
            <a:r>
              <a:rPr lang="sk-SK" dirty="0" smtClean="0"/>
              <a:t>Riaditeľ </a:t>
            </a:r>
            <a:r>
              <a:rPr lang="sk-SK" dirty="0" err="1" smtClean="0"/>
              <a:t>EduFor</a:t>
            </a:r>
            <a:endParaRPr lang="sk-SK" dirty="0"/>
          </a:p>
        </p:txBody>
      </p:sp>
    </p:spTree>
    <p:extLst>
      <p:ext uri="{BB962C8B-B14F-4D97-AF65-F5344CB8AC3E}">
        <p14:creationId xmlns:p14="http://schemas.microsoft.com/office/powerpoint/2010/main" val="128618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476673"/>
            <a:ext cx="7772400" cy="1368151"/>
          </a:xfrm>
        </p:spPr>
        <p:txBody>
          <a:bodyPr/>
          <a:lstStyle/>
          <a:p>
            <a:r>
              <a:rPr lang="sk-SK" dirty="0" smtClean="0"/>
              <a:t>Školský systém v Portugalsku</a:t>
            </a:r>
            <a:endParaRPr lang="sk-SK" dirty="0"/>
          </a:p>
        </p:txBody>
      </p:sp>
      <p:sp>
        <p:nvSpPr>
          <p:cNvPr id="3" name="Podnadpis 2"/>
          <p:cNvSpPr>
            <a:spLocks noGrp="1"/>
          </p:cNvSpPr>
          <p:nvPr>
            <p:ph type="subTitle" idx="1"/>
          </p:nvPr>
        </p:nvSpPr>
        <p:spPr>
          <a:xfrm>
            <a:off x="1371600" y="1916832"/>
            <a:ext cx="6400800" cy="3721968"/>
          </a:xfrm>
        </p:spPr>
        <p:txBody>
          <a:bodyPr>
            <a:noAutofit/>
          </a:bodyPr>
          <a:lstStyle/>
          <a:p>
            <a:pPr marL="457200" indent="-457200" algn="l">
              <a:buFontTx/>
              <a:buChar char="-"/>
            </a:pPr>
            <a:r>
              <a:rPr lang="sk-SK" sz="1400" dirty="0" smtClean="0">
                <a:solidFill>
                  <a:schemeClr val="tx1"/>
                </a:solidFill>
              </a:rPr>
              <a:t>Reforma v roku 2007 priniesla spájanie škôl do zoskupení</a:t>
            </a:r>
          </a:p>
          <a:p>
            <a:pPr marL="457200" indent="-457200" algn="l">
              <a:buFontTx/>
              <a:buChar char="-"/>
            </a:pPr>
            <a:r>
              <a:rPr lang="sk-SK" sz="1400" dirty="0" smtClean="0">
                <a:solidFill>
                  <a:schemeClr val="tx1"/>
                </a:solidFill>
              </a:rPr>
              <a:t>Dôvodom bolo financovanie</a:t>
            </a:r>
          </a:p>
          <a:p>
            <a:pPr marL="457200" indent="-457200" algn="l">
              <a:buFontTx/>
              <a:buChar char="-"/>
            </a:pPr>
            <a:r>
              <a:rPr lang="sk-SK" sz="1400" dirty="0" smtClean="0">
                <a:solidFill>
                  <a:schemeClr val="tx1"/>
                </a:solidFill>
              </a:rPr>
              <a:t>zoskupenie tvoria inštitúcie poskytujúce predškolské, primárne, nižšie aj vyššie sekundárne vzdelávanie /3- 18 rokov/</a:t>
            </a:r>
          </a:p>
          <a:p>
            <a:pPr algn="l"/>
            <a:r>
              <a:rPr lang="sk-SK" sz="1400" dirty="0" smtClean="0">
                <a:solidFill>
                  <a:schemeClr val="tx1"/>
                </a:solidFill>
              </a:rPr>
              <a:t>          Výhoda: všetky školy na jednom mieste, väčšie možnosti pre budovanie a </a:t>
            </a:r>
          </a:p>
          <a:p>
            <a:pPr algn="l"/>
            <a:r>
              <a:rPr lang="sk-SK" sz="1400" dirty="0">
                <a:solidFill>
                  <a:schemeClr val="tx1"/>
                </a:solidFill>
              </a:rPr>
              <a:t> </a:t>
            </a:r>
            <a:r>
              <a:rPr lang="sk-SK" sz="1400" dirty="0" smtClean="0">
                <a:solidFill>
                  <a:schemeClr val="tx1"/>
                </a:solidFill>
              </a:rPr>
              <a:t>         modernizáciu, úsporné financovanie</a:t>
            </a:r>
          </a:p>
          <a:p>
            <a:pPr algn="l"/>
            <a:r>
              <a:rPr lang="sk-SK" sz="1400" dirty="0">
                <a:solidFill>
                  <a:schemeClr val="tx1"/>
                </a:solidFill>
              </a:rPr>
              <a:t> </a:t>
            </a:r>
            <a:r>
              <a:rPr lang="sk-SK" sz="1400" dirty="0" smtClean="0">
                <a:solidFill>
                  <a:schemeClr val="tx1"/>
                </a:solidFill>
              </a:rPr>
              <a:t>         nevýhoda: dochádzanie z väčších vzdialeností, obce nemajú svoje školy, veľké kolektívy </a:t>
            </a:r>
          </a:p>
          <a:p>
            <a:pPr algn="l"/>
            <a:r>
              <a:rPr lang="sk-SK" sz="1400" dirty="0" smtClean="0">
                <a:solidFill>
                  <a:schemeClr val="tx1"/>
                </a:solidFill>
              </a:rPr>
              <a:t>          a veľký počet žiakov</a:t>
            </a:r>
          </a:p>
          <a:p>
            <a:pPr marL="457200" indent="-457200" algn="l">
              <a:buFontTx/>
              <a:buChar char="-"/>
            </a:pPr>
            <a:r>
              <a:rPr lang="sk-SK" sz="1400" dirty="0" smtClean="0">
                <a:solidFill>
                  <a:schemeClr val="tx1"/>
                </a:solidFill>
              </a:rPr>
              <a:t>Základné školy sa delia na 3 cykly</a:t>
            </a:r>
          </a:p>
          <a:p>
            <a:pPr algn="l"/>
            <a:r>
              <a:rPr lang="sk-SK" sz="1400" dirty="0">
                <a:solidFill>
                  <a:schemeClr val="tx1"/>
                </a:solidFill>
              </a:rPr>
              <a:t> </a:t>
            </a:r>
            <a:r>
              <a:rPr lang="sk-SK" sz="1400" dirty="0" smtClean="0">
                <a:solidFill>
                  <a:schemeClr val="tx1"/>
                </a:solidFill>
              </a:rPr>
              <a:t>     1. cyklus: 6-10 rokov</a:t>
            </a:r>
          </a:p>
          <a:p>
            <a:pPr algn="l"/>
            <a:r>
              <a:rPr lang="sk-SK" sz="1400" dirty="0">
                <a:solidFill>
                  <a:schemeClr val="tx1"/>
                </a:solidFill>
              </a:rPr>
              <a:t> </a:t>
            </a:r>
            <a:r>
              <a:rPr lang="sk-SK" sz="1400" dirty="0" smtClean="0">
                <a:solidFill>
                  <a:schemeClr val="tx1"/>
                </a:solidFill>
              </a:rPr>
              <a:t>     2. cyklus: 10- 12 rokov</a:t>
            </a:r>
          </a:p>
          <a:p>
            <a:pPr algn="l"/>
            <a:r>
              <a:rPr lang="sk-SK" sz="1400" dirty="0">
                <a:solidFill>
                  <a:schemeClr val="tx1"/>
                </a:solidFill>
              </a:rPr>
              <a:t> </a:t>
            </a:r>
            <a:r>
              <a:rPr lang="sk-SK" sz="1400" dirty="0" smtClean="0">
                <a:solidFill>
                  <a:schemeClr val="tx1"/>
                </a:solidFill>
              </a:rPr>
              <a:t>     3. cyklus: 12- 15 rokov</a:t>
            </a:r>
          </a:p>
          <a:p>
            <a:pPr marL="457200" indent="-457200" algn="l">
              <a:buFontTx/>
              <a:buChar char="-"/>
            </a:pPr>
            <a:r>
              <a:rPr lang="sk-SK" sz="1400" dirty="0" smtClean="0">
                <a:solidFill>
                  <a:schemeClr val="tx1"/>
                </a:solidFill>
              </a:rPr>
              <a:t>Školský rok je rozdelený na </a:t>
            </a:r>
            <a:r>
              <a:rPr lang="sk-SK" sz="1400" dirty="0" err="1" smtClean="0">
                <a:solidFill>
                  <a:schemeClr val="tx1"/>
                </a:solidFill>
              </a:rPr>
              <a:t>trimestre</a:t>
            </a:r>
            <a:r>
              <a:rPr lang="sk-SK" sz="1400" dirty="0" smtClean="0">
                <a:solidFill>
                  <a:schemeClr val="tx1"/>
                </a:solidFill>
              </a:rPr>
              <a:t>: /Vianoce, Veľká noc, letné prázdniny/</a:t>
            </a:r>
          </a:p>
          <a:p>
            <a:pPr algn="l"/>
            <a:r>
              <a:rPr lang="sk-SK" sz="1400" dirty="0" smtClean="0">
                <a:solidFill>
                  <a:schemeClr val="tx1"/>
                </a:solidFill>
              </a:rPr>
              <a:t>- Vyučovanie začína 8.30 a končí po 17.00 hod., materské školy otvorené do 19.00</a:t>
            </a:r>
            <a:endParaRPr lang="sk-SK" sz="1400" dirty="0">
              <a:solidFill>
                <a:schemeClr val="tx1"/>
              </a:solidFill>
            </a:endParaRPr>
          </a:p>
        </p:txBody>
      </p:sp>
      <p:pic>
        <p:nvPicPr>
          <p:cNvPr id="2050" name="Picture 2" descr="D:\por\14.11  EDUcentrum\PB150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789040"/>
            <a:ext cx="1543271" cy="11574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por\14.11  EDUcentrum\PB150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3854709"/>
            <a:ext cx="1368151" cy="102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423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49005" y="332657"/>
            <a:ext cx="6319339" cy="1152128"/>
          </a:xfrm>
        </p:spPr>
        <p:txBody>
          <a:bodyPr>
            <a:normAutofit/>
          </a:bodyPr>
          <a:lstStyle/>
          <a:p>
            <a:r>
              <a:rPr lang="sk-SK" sz="3200" dirty="0" smtClean="0"/>
              <a:t>Inovatívne prvky vyučovania</a:t>
            </a:r>
            <a:endParaRPr lang="sk-SK" sz="3200" dirty="0"/>
          </a:p>
        </p:txBody>
      </p:sp>
      <p:sp>
        <p:nvSpPr>
          <p:cNvPr id="3" name="Podnadpis 2"/>
          <p:cNvSpPr>
            <a:spLocks noGrp="1"/>
          </p:cNvSpPr>
          <p:nvPr>
            <p:ph type="subTitle" idx="1"/>
          </p:nvPr>
        </p:nvSpPr>
        <p:spPr>
          <a:xfrm>
            <a:off x="1371600" y="1916832"/>
            <a:ext cx="6400800" cy="3721968"/>
          </a:xfrm>
        </p:spPr>
        <p:txBody>
          <a:bodyPr>
            <a:normAutofit/>
          </a:bodyPr>
          <a:lstStyle/>
          <a:p>
            <a:pPr marL="457200" indent="-457200" algn="l">
              <a:buFontTx/>
              <a:buChar char="-"/>
            </a:pPr>
            <a:r>
              <a:rPr lang="sk-SK" sz="1600" dirty="0" smtClean="0">
                <a:solidFill>
                  <a:schemeClr val="tx2"/>
                </a:solidFill>
              </a:rPr>
              <a:t>Všetky školy musia mať školskú knižnicu</a:t>
            </a:r>
          </a:p>
          <a:p>
            <a:pPr marL="457200" indent="-457200" algn="l">
              <a:buFontTx/>
              <a:buChar char="-"/>
            </a:pPr>
            <a:r>
              <a:rPr lang="sk-SK" sz="1600" dirty="0" smtClean="0">
                <a:solidFill>
                  <a:schemeClr val="tx2"/>
                </a:solidFill>
              </a:rPr>
              <a:t>Rozdelenie na rôzne zóny: študijná, multimediálna, tlač a časopisy</a:t>
            </a:r>
          </a:p>
          <a:p>
            <a:pPr marL="457200" indent="-457200" algn="l">
              <a:buFontTx/>
              <a:buChar char="-"/>
            </a:pPr>
            <a:r>
              <a:rPr lang="sk-SK" sz="1600" dirty="0" smtClean="0">
                <a:solidFill>
                  <a:schemeClr val="tx2"/>
                </a:solidFill>
              </a:rPr>
              <a:t>Využívanie počas vyuč. Hodín</a:t>
            </a:r>
          </a:p>
          <a:p>
            <a:pPr marL="457200" indent="-457200" algn="l">
              <a:buFontTx/>
              <a:buChar char="-"/>
            </a:pPr>
            <a:r>
              <a:rPr lang="sk-SK" sz="1600" dirty="0" smtClean="0">
                <a:solidFill>
                  <a:schemeClr val="tx2"/>
                </a:solidFill>
              </a:rPr>
              <a:t>Cudzojazyčná literatúra</a:t>
            </a:r>
          </a:p>
          <a:p>
            <a:pPr algn="l"/>
            <a:r>
              <a:rPr lang="sk-SK" sz="1600" dirty="0"/>
              <a:t> </a:t>
            </a:r>
            <a:r>
              <a:rPr lang="sk-SK" sz="1600" dirty="0" smtClean="0"/>
              <a:t>     </a:t>
            </a:r>
            <a:endParaRPr lang="sk-SK" sz="1600" dirty="0"/>
          </a:p>
        </p:txBody>
      </p:sp>
      <p:pic>
        <p:nvPicPr>
          <p:cNvPr id="1026" name="Picture 2" descr="C:\Users\Renáta\Desktop\portugal\IMG_20161114_1035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212976"/>
            <a:ext cx="288032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enáta\Desktop\portugal\IMG_20161115_104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5474" y="3182685"/>
            <a:ext cx="2444468" cy="325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588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Funkčné zariadenie</a:t>
            </a:r>
            <a:endParaRPr lang="sk-SK" dirty="0"/>
          </a:p>
        </p:txBody>
      </p:sp>
      <p:sp>
        <p:nvSpPr>
          <p:cNvPr id="3" name="Zástupný symbol obsahu 2"/>
          <p:cNvSpPr>
            <a:spLocks noGrp="1"/>
          </p:cNvSpPr>
          <p:nvPr>
            <p:ph idx="1"/>
          </p:nvPr>
        </p:nvSpPr>
        <p:spPr/>
        <p:txBody>
          <a:bodyPr>
            <a:normAutofit/>
          </a:bodyPr>
          <a:lstStyle/>
          <a:p>
            <a:r>
              <a:rPr lang="sk-SK" sz="1400" dirty="0" smtClean="0"/>
              <a:t>Multifunkčné laboratórium  ako súčasť projektu Škola budúcnosti</a:t>
            </a:r>
          </a:p>
          <a:p>
            <a:r>
              <a:rPr lang="sk-SK" sz="1400" dirty="0" smtClean="0"/>
              <a:t>Využitie pre prírodovedné predmety aj cudzie jazyky, výchovy</a:t>
            </a:r>
          </a:p>
          <a:p>
            <a:pPr marL="0" indent="0">
              <a:buNone/>
            </a:pPr>
            <a:endParaRPr lang="sk-SK" sz="1400" dirty="0"/>
          </a:p>
        </p:txBody>
      </p:sp>
      <p:pic>
        <p:nvPicPr>
          <p:cNvPr id="2050" name="Picture 2" descr="C:\Users\Renáta\Desktop\portugal\IMG_20161114_1050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852937"/>
            <a:ext cx="326436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enáta\Desktop\portugal\IMG_20161114_1057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852937"/>
            <a:ext cx="3271140" cy="2453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35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1600" dirty="0" smtClean="0"/>
              <a:t>Premyslené využitie</a:t>
            </a:r>
            <a:endParaRPr lang="sk-SK" sz="1600" dirty="0"/>
          </a:p>
        </p:txBody>
      </p:sp>
      <p:pic>
        <p:nvPicPr>
          <p:cNvPr id="3074" name="Picture 2" descr="C:\Users\Renáta\Desktop\portugal\IMG_20161114_1117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620688"/>
            <a:ext cx="194421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enáta\Desktop\portugal\IMG_20161114_1117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340768"/>
            <a:ext cx="3312368" cy="24842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enáta\Desktop\portugal\IMG_20161114_111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3573016"/>
            <a:ext cx="2061229" cy="274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13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1800" dirty="0" smtClean="0"/>
              <a:t>Využitie pre cudzie jazyky</a:t>
            </a:r>
            <a:br>
              <a:rPr lang="sk-SK" sz="1800" dirty="0" smtClean="0"/>
            </a:br>
            <a:endParaRPr lang="sk-SK" sz="1800" dirty="0"/>
          </a:p>
        </p:txBody>
      </p:sp>
      <p:pic>
        <p:nvPicPr>
          <p:cNvPr id="4098" name="Picture 2" descr="C:\Users\Renáta\Desktop\portugal\IMG_20161114_1113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156823"/>
            <a:ext cx="3111810" cy="414908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enáta\Desktop\portugal\IMG_20161114_111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060848"/>
            <a:ext cx="4176464" cy="3132348"/>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2627784" y="5445224"/>
            <a:ext cx="4680520" cy="923330"/>
          </a:xfrm>
          <a:prstGeom prst="rect">
            <a:avLst/>
          </a:prstGeom>
          <a:noFill/>
        </p:spPr>
        <p:txBody>
          <a:bodyPr wrap="square" rtlCol="0">
            <a:spAutoFit/>
          </a:bodyPr>
          <a:lstStyle/>
          <a:p>
            <a:r>
              <a:rPr lang="sk-SK" dirty="0" smtClean="0"/>
              <a:t>Špeciálny reproduktor zabezpečuje rovnomerné šírenie zvuku v celej miestnosti, dá sa ovládať aj mobilným telefónom</a:t>
            </a:r>
            <a:endParaRPr lang="sk-SK" dirty="0"/>
          </a:p>
        </p:txBody>
      </p:sp>
    </p:spTree>
    <p:extLst>
      <p:ext uri="{BB962C8B-B14F-4D97-AF65-F5344CB8AC3E}">
        <p14:creationId xmlns:p14="http://schemas.microsoft.com/office/powerpoint/2010/main" val="1258214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357</TotalTime>
  <Words>893</Words>
  <Application>Microsoft Office PowerPoint</Application>
  <PresentationFormat>Prezentácia na obrazovke (4:3)</PresentationFormat>
  <Paragraphs>117</Paragraphs>
  <Slides>29</Slides>
  <Notes>0</Notes>
  <HiddenSlides>0</HiddenSlides>
  <MMClips>0</MMClips>
  <ScaleCrop>false</ScaleCrop>
  <HeadingPairs>
    <vt:vector size="4" baseType="variant">
      <vt:variant>
        <vt:lpstr>Motív</vt:lpstr>
      </vt:variant>
      <vt:variant>
        <vt:i4>1</vt:i4>
      </vt:variant>
      <vt:variant>
        <vt:lpstr>Nadpisy snímok</vt:lpstr>
      </vt:variant>
      <vt:variant>
        <vt:i4>29</vt:i4>
      </vt:variant>
    </vt:vector>
  </HeadingPairs>
  <TitlesOfParts>
    <vt:vector size="30" baseType="lpstr">
      <vt:lpstr>Motív Office</vt:lpstr>
      <vt:lpstr>Erasmus+  Hospitácie na zahraničnej škole</vt:lpstr>
      <vt:lpstr>Cieľ: - nadobudnutie nových vedomostí, zručností a kompetencií potrebných pre prácu učiteľa nižšieho sekundárneho vzdelávania, zástupcu riaditeľa školy a projektového manažéra</vt:lpstr>
      <vt:lpstr>1. Školský systém v Portugalsku 2. Inovatívne didaktické metódy, postupy a     pomôcky pri vyučovaní cudzích jazykov 3. Výmena dobrých skúseností medzi učiteľmi 4. Vedenie školskej dokumentácie 5. Multikultúrne aspekty vyučovania 6. Vzdelávanie žiakov so ŠVVP 7. Správanie žiakov, výchovné opatrenia 8. Spolupráca učiteľov s rodičmi 9. Projektové aktivity školy 10. Možnosti budúcej spolupráce</vt:lpstr>
      <vt:lpstr>Prijímajúca inštitúcia: Edufor, Mangualde /tréningové centrum pre učiteľov poskytujúce metodickú podporu 6 združeniam škôl v oblasti Mangualde</vt:lpstr>
      <vt:lpstr>Školský systém v Portugalsku</vt:lpstr>
      <vt:lpstr>Inovatívne prvky vyučovania</vt:lpstr>
      <vt:lpstr>Funkčné zariadenie</vt:lpstr>
      <vt:lpstr>Premyslené využitie</vt:lpstr>
      <vt:lpstr>Využitie pre cudzie jazyky </vt:lpstr>
      <vt:lpstr>Dômyselné riešenia pre učiteľa</vt:lpstr>
      <vt:lpstr>Práca s literatúrou- citáty</vt:lpstr>
      <vt:lpstr>Každý týždeň nová výzva jednoduché úlohy pre žiakov- vyhodnotenie každý týždeň spolupráca s vydavateľmi kníh- knižná odmena pre víťaza  </vt:lpstr>
      <vt:lpstr>To be ... for a day</vt:lpstr>
      <vt:lpstr>Nápad pre úpravu telocvične</vt:lpstr>
      <vt:lpstr>Multidisciplinárne prepojenie spoznanie hornín, histórie okolia a technická výchova</vt:lpstr>
      <vt:lpstr>Školský bufet - deti nakupujú bez hotovosti - dobíjanie kreditov - jedna karta sa využíva na všetko</vt:lpstr>
      <vt:lpstr>Relaxačná miestnosť (kaviareň) pre učiteľov</vt:lpstr>
      <vt:lpstr>Vedenie pedagogickej dokumentácie</vt:lpstr>
      <vt:lpstr>Hodnotenie žiakov</vt:lpstr>
      <vt:lpstr>Vzdelávanie žiakov so ŠVVP</vt:lpstr>
      <vt:lpstr>Riešenie problémov s disciplínou a výchovné opatrenia</vt:lpstr>
      <vt:lpstr>Nápravné opatrenia</vt:lpstr>
      <vt:lpstr>Sankcie</vt:lpstr>
      <vt:lpstr>Spolupráca školy s rodičmi</vt:lpstr>
      <vt:lpstr>Projektové aktivity školy a možnosti ďalšej spolupráce</vt:lpstr>
      <vt:lpstr>Pre proces internacionalizácie je dôležité spoznať aj tradície, históriu a kultúru krajiny</vt:lpstr>
      <vt:lpstr>Prezentácia programu PowerPoint</vt:lpstr>
      <vt:lpstr>Mobilita sa realizovala s finančnou podporou Európskej únie. Uvedené informácie vyjadrujú  názov autora a Európska Komisia nie je  zodpovedná za akékoľvek použitie informácií  obsiahnutých v texte.   </vt:lpstr>
      <vt:lpstr>Ďakujem za pozornosť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Hospitácie na zahraničnej škole</dc:title>
  <dc:creator>renata.kelemenova@gmail.com</dc:creator>
  <cp:lastModifiedBy>renata.kelemenova@gmail.com</cp:lastModifiedBy>
  <cp:revision>32</cp:revision>
  <dcterms:created xsi:type="dcterms:W3CDTF">2016-11-21T20:04:26Z</dcterms:created>
  <dcterms:modified xsi:type="dcterms:W3CDTF">2016-12-04T11:16:02Z</dcterms:modified>
</cp:coreProperties>
</file>