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5" r:id="rId6"/>
    <p:sldId id="272" r:id="rId7"/>
    <p:sldId id="258" r:id="rId8"/>
    <p:sldId id="269" r:id="rId9"/>
    <p:sldId id="259" r:id="rId10"/>
    <p:sldId id="270" r:id="rId11"/>
    <p:sldId id="271" r:id="rId12"/>
    <p:sldId id="275" r:id="rId13"/>
    <p:sldId id="27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POĽSKO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0414" y="3140968"/>
            <a:ext cx="6400800" cy="17526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22.10. -27.10.2017</a:t>
            </a:r>
          </a:p>
        </p:txBody>
      </p:sp>
      <p:pic>
        <p:nvPicPr>
          <p:cNvPr id="1030" name="Picture 6" descr="Výsledok vyhľadávania obrázkov pre dopyt erasmus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14" y="5517232"/>
            <a:ext cx="4167604" cy="11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kresleny vl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34" y="332654"/>
            <a:ext cx="2901036" cy="21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ok vyhľadávania obrázkov pre dopyt poľsko vl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7" y="476672"/>
            <a:ext cx="2618953" cy="16427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ok vyhľadávania obrázkov pre dopyt poľsko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8" descr="Výsledok vyhľadávania obrázkov pre dopyt poľsko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Výsledok vyhľadávania obrázkov pre dopyt poľsko ma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0" y="3933056"/>
            <a:ext cx="3422249" cy="25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79512" y="100189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 </a:t>
            </a:r>
            <a:r>
              <a:rPr lang="sk-SK" sz="7600" dirty="0" err="1" smtClean="0"/>
              <a:t>Guido</a:t>
            </a:r>
            <a:r>
              <a:rPr lang="sk-SK" sz="7600" dirty="0" smtClean="0"/>
              <a:t> in </a:t>
            </a:r>
            <a:r>
              <a:rPr lang="sk-SK" sz="7600" dirty="0" err="1" smtClean="0"/>
              <a:t>Zabrzie</a:t>
            </a:r>
            <a:r>
              <a:rPr lang="sk-SK" sz="7600" dirty="0" smtClean="0"/>
              <a:t> 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9220" name="Picture 4" descr="Výsledok vyhľadávania obrázkov pre dopyt Coal Mine „GUIDO” in Zab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8" y="736169"/>
            <a:ext cx="2105561" cy="18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polsko\polsko 26.10\IMG_20171026_121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1571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polsko\polsko 26.10\IMG_20171026_104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7" y="2780928"/>
            <a:ext cx="2866016" cy="3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polsko\polsko 26.10\IMG_20171026_1216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3"/>
          <a:stretch/>
        </p:blipFill>
        <p:spPr bwMode="auto">
          <a:xfrm>
            <a:off x="3409528" y="3315105"/>
            <a:ext cx="5482952" cy="32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žiak\Desktop\polsko\IMG_20171025_16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58" y="3789695"/>
            <a:ext cx="3893162" cy="29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žiak\Desktop\polsko\IMG_20171025_165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9" y="3859242"/>
            <a:ext cx="3829087" cy="28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žiak\Desktop\polsko\IMG_20171025_17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64" y="723481"/>
            <a:ext cx="3884356" cy="29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žiak\Desktop\polsko\IMG_20171025_181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1" y="1245033"/>
            <a:ext cx="3392882" cy="25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 smtClean="0"/>
              <a:t>Visiting  </a:t>
            </a:r>
            <a:r>
              <a:rPr lang="en-US" dirty="0" smtClean="0"/>
              <a:t>interactive exhibition </a:t>
            </a:r>
            <a:r>
              <a:rPr lang="pl-PL" dirty="0" smtClean="0"/>
              <a:t>EUGENIUSZ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and </a:t>
            </a:r>
            <a:r>
              <a:rPr lang="sk-SK" dirty="0" err="1" smtClean="0"/>
              <a:t>workshop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40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07975" y="12431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Animoto</a:t>
            </a:r>
            <a:endParaRPr lang="sk-SK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7383" y="3885885"/>
            <a:ext cx="146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Kahoot</a:t>
            </a:r>
            <a:endParaRPr lang="sk-SK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362512" y="1230170"/>
            <a:ext cx="18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JellyCam</a:t>
            </a:r>
            <a:endParaRPr lang="sk-SK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Jelly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12" y="4394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29595" r="61991" b="46117"/>
          <a:stretch/>
        </p:blipFill>
        <p:spPr bwMode="auto">
          <a:xfrm>
            <a:off x="460375" y="4411132"/>
            <a:ext cx="3368309" cy="201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ýsledok vyhľadávania obrázkov pre dopyt anim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" y="2011984"/>
            <a:ext cx="3192289" cy="12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Výsledok vyhľadávania obrázkov pre dopyt kaho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81" y="4725144"/>
            <a:ext cx="3300061" cy="18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Výsledok vyhľadávania obrázkov pre dopyt jellyc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5" name="Picture 11" descr="obrazovky-JellyCam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8841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46059" y="52651"/>
            <a:ext cx="8229600" cy="77366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 </a:t>
            </a:r>
            <a:r>
              <a:rPr lang="sk-SK" sz="16000" dirty="0" smtClean="0"/>
              <a:t>Aplikácie na tablety, </a:t>
            </a:r>
            <a:r>
              <a:rPr lang="sk-SK" sz="16000" dirty="0" err="1" smtClean="0"/>
              <a:t>smartfóny</a:t>
            </a:r>
            <a:endParaRPr lang="sk-SK" sz="16000" dirty="0" smtClean="0"/>
          </a:p>
          <a:p>
            <a:pPr algn="l"/>
            <a:r>
              <a:rPr lang="en-US" sz="8000" dirty="0"/>
              <a:t>"Town as a board game. Designing location based games for the smartphones</a:t>
            </a:r>
            <a:r>
              <a:rPr lang="en-US" sz="8000" dirty="0" smtClean="0"/>
              <a:t>”</a:t>
            </a:r>
            <a:endParaRPr lang="sk-SK" sz="8000" dirty="0"/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600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476672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Mobilita sa realizovala s finančnou podporou Európskej únie. Uvedené informácie vyjadrujú  názov autora a Európska Komisia nie je  zodpovedná za akékoľvek použitie informácií  obsiahnutých v texte.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39198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/>
              <a:t>Mgr. Dagmar Moravčíková </a:t>
            </a:r>
          </a:p>
          <a:p>
            <a:r>
              <a:rPr lang="sk-SK" sz="2800" dirty="0"/>
              <a:t>ZŠ Škultétyho, Nitra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4656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Poľský školský systém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95536" y="1484783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Systém vzdelávania v Poľsku Systém vzdelávania v Poľsku je centrálne riadený zo strany dvoch poľských ministerstiev - </a:t>
            </a:r>
            <a:r>
              <a:rPr lang="sk-SK" sz="2000" dirty="0" err="1"/>
              <a:t>Ministerstwo</a:t>
            </a:r>
            <a:r>
              <a:rPr lang="sk-SK" sz="2000" dirty="0"/>
              <a:t> </a:t>
            </a:r>
            <a:r>
              <a:rPr lang="sk-SK" sz="2000" dirty="0" err="1"/>
              <a:t>Edukacji</a:t>
            </a:r>
            <a:r>
              <a:rPr lang="sk-SK" sz="2000" dirty="0"/>
              <a:t> </a:t>
            </a:r>
            <a:r>
              <a:rPr lang="sk-SK" sz="2000" dirty="0" err="1"/>
              <a:t>Narodowej</a:t>
            </a:r>
            <a:r>
              <a:rPr lang="sk-SK" sz="2000" dirty="0"/>
              <a:t> a </a:t>
            </a:r>
            <a:r>
              <a:rPr lang="sk-SK" sz="2000" dirty="0" err="1"/>
              <a:t>Ministerstwo</a:t>
            </a:r>
            <a:r>
              <a:rPr lang="sk-SK" sz="2000" dirty="0"/>
              <a:t> </a:t>
            </a:r>
            <a:r>
              <a:rPr lang="sk-SK" sz="2000" dirty="0" err="1"/>
              <a:t>Nauki</a:t>
            </a:r>
            <a:r>
              <a:rPr lang="sk-SK" sz="2000" dirty="0"/>
              <a:t> i </a:t>
            </a:r>
            <a:r>
              <a:rPr lang="sk-SK" sz="2000" dirty="0" err="1"/>
              <a:t>Szkolnictwa</a:t>
            </a:r>
            <a:r>
              <a:rPr lang="sk-SK" sz="2000" dirty="0"/>
              <a:t> </a:t>
            </a:r>
            <a:r>
              <a:rPr lang="sk-SK" sz="2000" dirty="0" err="1"/>
              <a:t>Wyższego</a:t>
            </a:r>
            <a:r>
              <a:rPr lang="sk-SK" sz="2000" dirty="0"/>
              <a:t>. </a:t>
            </a:r>
            <a:endParaRPr lang="sk-SK" sz="2000" dirty="0" smtClean="0"/>
          </a:p>
          <a:p>
            <a:r>
              <a:rPr lang="sk-SK" sz="2000" b="1" dirty="0" smtClean="0"/>
              <a:t>Povinná </a:t>
            </a:r>
            <a:r>
              <a:rPr lang="sk-SK" sz="2000" b="1" dirty="0"/>
              <a:t>školská dochádzka </a:t>
            </a:r>
            <a:r>
              <a:rPr lang="sk-SK" sz="2000" dirty="0"/>
              <a:t>sa týka detí a mládeže vo veku 6-16 </a:t>
            </a:r>
            <a:r>
              <a:rPr lang="sk-SK" sz="2000" dirty="0" smtClean="0"/>
              <a:t>rokov. Povinná </a:t>
            </a:r>
            <a:r>
              <a:rPr lang="sk-SK" sz="2000" dirty="0"/>
              <a:t>školská dochádzka zahŕňa posledný rok predškolskej dochádzky, 6 rokov školskej dochádzky na základnej škole a 3 roky školskej dochádzky na nižšej strednej škole – </a:t>
            </a:r>
            <a:r>
              <a:rPr lang="sk-SK" sz="2000" dirty="0" err="1"/>
              <a:t>pl</a:t>
            </a:r>
            <a:r>
              <a:rPr lang="sk-SK" sz="2000" dirty="0"/>
              <a:t>. </a:t>
            </a:r>
            <a:r>
              <a:rPr lang="sk-SK" sz="2000" dirty="0" err="1"/>
              <a:t>gimnazjum</a:t>
            </a:r>
            <a:r>
              <a:rPr lang="sk-SK" sz="2000" dirty="0"/>
              <a:t>. </a:t>
            </a:r>
            <a:endParaRPr lang="sk-SK" sz="2000" dirty="0" smtClean="0"/>
          </a:p>
          <a:p>
            <a:r>
              <a:rPr lang="sk-SK" sz="2000" b="1" dirty="0" smtClean="0"/>
              <a:t>Materské </a:t>
            </a:r>
            <a:r>
              <a:rPr lang="sk-SK" sz="2000" b="1" dirty="0"/>
              <a:t>školy, základné školy a nižšie stredné školy </a:t>
            </a:r>
            <a:r>
              <a:rPr lang="sk-SK" sz="2000" dirty="0"/>
              <a:t>sú riadené príslušnými miestnymi/obecnými orgánmi. Vyššie stredné školy, ktorých sa netýka povinná školská dochádzka navštevuje väčšina mládeže vo veku 16-19/20 rokov. Tieto školy sú zriaďované okresnými úradmi. </a:t>
            </a:r>
            <a:r>
              <a:rPr lang="sk-SK" sz="2000" dirty="0" smtClean="0"/>
              <a:t>Autonómne vysoké školy poskytujú predovšetkým štúdium prvého, druhého a tretieho stupňa (výnimku predstavuje jednoodborové magisterské štúdium pre vybrané predmety. Vzdelávanie dospelých sa uskutočňuje v strediskách/centrách celoživotného vzdelávania, praktických školiacich strediskách ako aj v centrách ďalšieho vzdelávania/doplnkového vzdelávania a odborného vzdelávania a prípravy.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970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95536" y="297522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Škola v </a:t>
            </a:r>
            <a:r>
              <a:rPr lang="pl-PL" sz="2800" dirty="0"/>
              <a:t>Studzienicach - </a:t>
            </a:r>
            <a:r>
              <a:rPr lang="pl-PL" sz="2800" dirty="0" smtClean="0"/>
              <a:t> dyrektor  dr .Halina </a:t>
            </a:r>
            <a:r>
              <a:rPr lang="pl-PL" sz="2800" dirty="0"/>
              <a:t>Nocoń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15720" r="21020" b="9325"/>
          <a:stretch/>
        </p:blipFill>
        <p:spPr bwMode="auto">
          <a:xfrm>
            <a:off x="568737" y="1097741"/>
            <a:ext cx="7574478" cy="54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88"/>
            <a:ext cx="8229600" cy="1143000"/>
          </a:xfrm>
        </p:spPr>
        <p:txBody>
          <a:bodyPr/>
          <a:lstStyle/>
          <a:p>
            <a:pPr algn="l"/>
            <a:r>
              <a:rPr lang="sk-SK" dirty="0" smtClean="0"/>
              <a:t>Privítanie na škole</a:t>
            </a:r>
            <a:endParaRPr lang="sk-SK" dirty="0"/>
          </a:p>
        </p:txBody>
      </p:sp>
      <p:pic>
        <p:nvPicPr>
          <p:cNvPr id="2050" name="Picture 2" descr="C:\Users\žiak\Desktop\polsko\IMG_20171023_10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58608" cy="31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žiak\Desktop\polsko\IMG_20171023_101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571281" cy="34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espół Szkolno-Przedszkolny w Studzienic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0696" r="85056" b="24007"/>
          <a:stretch/>
        </p:blipFill>
        <p:spPr bwMode="auto">
          <a:xfrm>
            <a:off x="6065516" y="281331"/>
            <a:ext cx="1135413" cy="11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odstawow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228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rzedszk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2228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Zespół Szkolno-Przedszkolny w Studzienic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/>
          <a:stretch/>
        </p:blipFill>
        <p:spPr bwMode="auto">
          <a:xfrm>
            <a:off x="5076056" y="1717769"/>
            <a:ext cx="3114335" cy="9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25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Učíme sa spolu</a:t>
            </a:r>
            <a:endParaRPr lang="sk-SK" dirty="0"/>
          </a:p>
        </p:txBody>
      </p:sp>
      <p:pic>
        <p:nvPicPr>
          <p:cNvPr id="3074" name="Picture 2" descr="C:\Users\žiak\Desktop\polsko\IMG_20171023_111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99" y="3698474"/>
            <a:ext cx="5083885" cy="28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žiak\Desktop\polsko\IMG_20171023_1127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4845" b="12762"/>
          <a:stretch/>
        </p:blipFill>
        <p:spPr bwMode="auto">
          <a:xfrm rot="21052710">
            <a:off x="366663" y="1094701"/>
            <a:ext cx="3954818" cy="26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polsko\Polsko Matka\IMG_20171023_1059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12816"/>
          <a:stretch/>
        </p:blipFill>
        <p:spPr bwMode="auto">
          <a:xfrm rot="651826">
            <a:off x="4565229" y="977321"/>
            <a:ext cx="4268373" cy="29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-25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Učíme sa spolu</a:t>
            </a:r>
            <a:endParaRPr lang="sk-SK" dirty="0"/>
          </a:p>
        </p:txBody>
      </p:sp>
      <p:pic>
        <p:nvPicPr>
          <p:cNvPr id="4098" name="Picture 2" descr="C:\Users\žiak\Desktop\polsko\IMG_20171027_091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165">
            <a:off x="251136" y="908720"/>
            <a:ext cx="3859084" cy="28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žiak\Desktop\polsko\IMG_20171027_09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648">
            <a:off x="5208474" y="543039"/>
            <a:ext cx="3217459" cy="24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žiak\Desktop\polsko\IMG_20171027_100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8053" r="18601"/>
          <a:stretch/>
        </p:blipFill>
        <p:spPr bwMode="auto">
          <a:xfrm>
            <a:off x="3491880" y="2492896"/>
            <a:ext cx="2012435" cy="38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žiak\Desktop\polsko\IMG_20171027_093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012">
            <a:off x="5679345" y="4031483"/>
            <a:ext cx="3095031" cy="232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žiak\Desktop\polsko\IMG_20171023_1030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/>
          <a:stretch/>
        </p:blipFill>
        <p:spPr bwMode="auto">
          <a:xfrm rot="838180">
            <a:off x="730617" y="3687181"/>
            <a:ext cx="1872208" cy="27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018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 </a:t>
            </a:r>
            <a:r>
              <a:rPr lang="sk-SK" dirty="0" err="1" smtClean="0"/>
              <a:t>Zamek</a:t>
            </a:r>
            <a:r>
              <a:rPr lang="sk-SK" dirty="0" smtClean="0"/>
              <a:t> </a:t>
            </a:r>
            <a:r>
              <a:rPr lang="sk-SK" dirty="0"/>
              <a:t>w </a:t>
            </a:r>
            <a:r>
              <a:rPr lang="sk-SK" dirty="0" err="1" smtClean="0"/>
              <a:t>Pszczynie</a:t>
            </a:r>
            <a:r>
              <a:rPr lang="sk-SK" dirty="0" smtClean="0"/>
              <a:t>, </a:t>
            </a:r>
            <a:r>
              <a:rPr lang="sk-SK" dirty="0" err="1" smtClean="0"/>
              <a:t>Daisy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-25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k-SK" dirty="0"/>
          </a:p>
        </p:txBody>
      </p:sp>
      <p:pic>
        <p:nvPicPr>
          <p:cNvPr id="5124" name="Picture 4" descr="Výsledok vyhľadávania obrázkov pre dopyt pszczyna poland dai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771">
            <a:off x="6188377" y="498305"/>
            <a:ext cx="2563029" cy="1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367">
            <a:off x="4801786" y="3585096"/>
            <a:ext cx="3845683" cy="286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cdn.eu/images/pulscms/ZDQ7MDMsMmU0LDAsMSwx/e565c4787f7fa32bbe4fe77410d639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9963" r="4306" b="10179"/>
          <a:stretch/>
        </p:blipFill>
        <p:spPr bwMode="auto">
          <a:xfrm>
            <a:off x="232063" y="839690"/>
            <a:ext cx="6289963" cy="24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pszczyna poland dais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982">
            <a:off x="505667" y="3679835"/>
            <a:ext cx="3679507" cy="26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žiak\Desktop\polsko\IMG_20171025_1119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1"/>
          <a:stretch/>
        </p:blipFill>
        <p:spPr bwMode="auto">
          <a:xfrm>
            <a:off x="442182" y="836712"/>
            <a:ext cx="4215542" cy="24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žiak\Desktop\polsko\IMG_20171025_100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9" y="10018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Výsledok vyhľadávania obrázkov pre dopyt krakow waw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7" descr="Výsledok vyhľadávania obrázkov pre dopyt krakow waw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7" name="Picture 9" descr="Výsledok vyhľadávania obrázkov pre dopyt krakow waw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3" y="3645024"/>
            <a:ext cx="5473643" cy="27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47" y="3429000"/>
            <a:ext cx="3312368" cy="27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179512" y="100189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 </a:t>
            </a:r>
            <a:r>
              <a:rPr lang="sk-SK" dirty="0" err="1" smtClean="0"/>
              <a:t>Krakow</a:t>
            </a:r>
            <a:r>
              <a:rPr lang="sk-SK" dirty="0" smtClean="0"/>
              <a:t>, </a:t>
            </a:r>
            <a:r>
              <a:rPr lang="sk-SK" dirty="0" err="1" smtClean="0"/>
              <a:t>Wavel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66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31" y="3218347"/>
            <a:ext cx="5049657" cy="33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 </a:t>
            </a:r>
            <a:r>
              <a:rPr lang="sk-SK" dirty="0" err="1" smtClean="0"/>
              <a:t>Wieliczka</a:t>
            </a:r>
            <a:endParaRPr lang="sk-SK" dirty="0"/>
          </a:p>
        </p:txBody>
      </p:sp>
      <p:sp>
        <p:nvSpPr>
          <p:cNvPr id="2" name="AutoShape 2" descr="Výsledok vyhľadávania obrázkov pre dopyt wieliczka salt 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wieliczka salt m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8" name="Picture 6" descr="Výsledok vyhľadávania obrázkov pre dopyt wieliczka salt m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908720"/>
            <a:ext cx="4320480" cy="30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2738"/>
            <a:ext cx="4069933" cy="2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4293096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239</Words>
  <Application>Microsoft Office PowerPoint</Application>
  <PresentationFormat>Prezentácia na obrazovke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POĽSKO</vt:lpstr>
      <vt:lpstr>Poľský školský systém</vt:lpstr>
      <vt:lpstr>Prezentácia programu PowerPoint</vt:lpstr>
      <vt:lpstr>Privítanie na škole</vt:lpstr>
      <vt:lpstr>Prezentácia programu PowerPoint</vt:lpstr>
      <vt:lpstr>Prezentácia programu PowerPoint</vt:lpstr>
      <vt:lpstr> Zamek w Pszczynie, Daisy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žiak</dc:creator>
  <cp:lastModifiedBy>žiak</cp:lastModifiedBy>
  <cp:revision>55</cp:revision>
  <dcterms:created xsi:type="dcterms:W3CDTF">2016-11-22T19:32:07Z</dcterms:created>
  <dcterms:modified xsi:type="dcterms:W3CDTF">2017-11-23T17:23:04Z</dcterms:modified>
</cp:coreProperties>
</file>